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0" r:id="rId2"/>
    <p:sldId id="256" r:id="rId3"/>
    <p:sldId id="276" r:id="rId4"/>
    <p:sldId id="277" r:id="rId5"/>
    <p:sldId id="278" r:id="rId6"/>
    <p:sldId id="279" r:id="rId7"/>
    <p:sldId id="280" r:id="rId8"/>
    <p:sldId id="271" r:id="rId9"/>
    <p:sldId id="282" r:id="rId10"/>
    <p:sldId id="275" r:id="rId11"/>
  </p:sldIdLst>
  <p:sldSz cx="12192000" cy="6858000"/>
  <p:notesSz cx="6805613" cy="99441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E3FF"/>
    <a:srgbClr val="37CBFF"/>
    <a:srgbClr val="F2650E"/>
    <a:srgbClr val="28ED13"/>
    <a:srgbClr val="D61C63"/>
    <a:srgbClr val="DA16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5" d="100"/>
          <a:sy n="115" d="100"/>
        </p:scale>
        <p:origin x="37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EFBB6AE-003A-4CDF-960F-3A70F27DBE9F}"/>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E209B750-7B1D-41F1-A5DE-9BC88A75D2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C4B2170C-6CE8-475C-BE0B-D1485B3ED88A}"/>
              </a:ext>
            </a:extLst>
          </p:cNvPr>
          <p:cNvSpPr>
            <a:spLocks noGrp="1"/>
          </p:cNvSpPr>
          <p:nvPr>
            <p:ph type="dt" sz="half" idx="10"/>
          </p:nvPr>
        </p:nvSpPr>
        <p:spPr/>
        <p:txBody>
          <a:bodyPr/>
          <a:lstStyle/>
          <a:p>
            <a:fld id="{6BEFC1DA-DBCC-4FF7-8B17-BAB749DE746E}" type="datetimeFigureOut">
              <a:rPr lang="sv-SE" smtClean="0"/>
              <a:t>2019-10-07</a:t>
            </a:fld>
            <a:endParaRPr lang="sv-SE"/>
          </a:p>
        </p:txBody>
      </p:sp>
      <p:sp>
        <p:nvSpPr>
          <p:cNvPr id="5" name="Platshållare för sidfot 4">
            <a:extLst>
              <a:ext uri="{FF2B5EF4-FFF2-40B4-BE49-F238E27FC236}">
                <a16:creationId xmlns:a16="http://schemas.microsoft.com/office/drawing/2014/main" id="{A5F353B6-C589-4999-AE3F-6DA364984D9F}"/>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5DF59ADE-56DA-4B00-B008-908E365F5E8E}"/>
              </a:ext>
            </a:extLst>
          </p:cNvPr>
          <p:cNvSpPr>
            <a:spLocks noGrp="1"/>
          </p:cNvSpPr>
          <p:nvPr>
            <p:ph type="sldNum" sz="quarter" idx="12"/>
          </p:nvPr>
        </p:nvSpPr>
        <p:spPr/>
        <p:txBody>
          <a:bodyPr/>
          <a:lstStyle/>
          <a:p>
            <a:fld id="{D14D6B10-015B-4F32-8701-2CFA0579F1DC}" type="slidenum">
              <a:rPr lang="sv-SE" smtClean="0"/>
              <a:t>‹#›</a:t>
            </a:fld>
            <a:endParaRPr lang="sv-SE"/>
          </a:p>
        </p:txBody>
      </p:sp>
    </p:spTree>
    <p:extLst>
      <p:ext uri="{BB962C8B-B14F-4D97-AF65-F5344CB8AC3E}">
        <p14:creationId xmlns:p14="http://schemas.microsoft.com/office/powerpoint/2010/main" val="8646293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3B147A1-F4EA-49C6-A7D5-EFB7E63C410E}"/>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195A4964-D7E1-4D4D-B87F-EC00D9046A28}"/>
              </a:ext>
            </a:extLst>
          </p:cNvPr>
          <p:cNvSpPr>
            <a:spLocks noGrp="1"/>
          </p:cNvSpPr>
          <p:nvPr>
            <p:ph type="body" orient="vert" idx="1"/>
          </p:nvPr>
        </p:nvSpPr>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2E729435-7410-47FF-B4FD-D2EE033CE1A3}"/>
              </a:ext>
            </a:extLst>
          </p:cNvPr>
          <p:cNvSpPr>
            <a:spLocks noGrp="1"/>
          </p:cNvSpPr>
          <p:nvPr>
            <p:ph type="dt" sz="half" idx="10"/>
          </p:nvPr>
        </p:nvSpPr>
        <p:spPr/>
        <p:txBody>
          <a:bodyPr/>
          <a:lstStyle/>
          <a:p>
            <a:fld id="{6BEFC1DA-DBCC-4FF7-8B17-BAB749DE746E}" type="datetimeFigureOut">
              <a:rPr lang="sv-SE" smtClean="0"/>
              <a:t>2019-10-07</a:t>
            </a:fld>
            <a:endParaRPr lang="sv-SE"/>
          </a:p>
        </p:txBody>
      </p:sp>
      <p:sp>
        <p:nvSpPr>
          <p:cNvPr id="5" name="Platshållare för sidfot 4">
            <a:extLst>
              <a:ext uri="{FF2B5EF4-FFF2-40B4-BE49-F238E27FC236}">
                <a16:creationId xmlns:a16="http://schemas.microsoft.com/office/drawing/2014/main" id="{6EA752FC-BC31-4AFC-92C6-6E6047D5EE81}"/>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C9B3236C-DFAA-4CAE-9BEE-44E0D529C38C}"/>
              </a:ext>
            </a:extLst>
          </p:cNvPr>
          <p:cNvSpPr>
            <a:spLocks noGrp="1"/>
          </p:cNvSpPr>
          <p:nvPr>
            <p:ph type="sldNum" sz="quarter" idx="12"/>
          </p:nvPr>
        </p:nvSpPr>
        <p:spPr/>
        <p:txBody>
          <a:bodyPr/>
          <a:lstStyle/>
          <a:p>
            <a:fld id="{D14D6B10-015B-4F32-8701-2CFA0579F1DC}" type="slidenum">
              <a:rPr lang="sv-SE" smtClean="0"/>
              <a:t>‹#›</a:t>
            </a:fld>
            <a:endParaRPr lang="sv-SE"/>
          </a:p>
        </p:txBody>
      </p:sp>
    </p:spTree>
    <p:extLst>
      <p:ext uri="{BB962C8B-B14F-4D97-AF65-F5344CB8AC3E}">
        <p14:creationId xmlns:p14="http://schemas.microsoft.com/office/powerpoint/2010/main" val="706773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1EF0A4D2-AE7A-4941-9771-671A1E6A88E7}"/>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9771ABE9-0495-4E50-A480-B07D5FC36258}"/>
              </a:ext>
            </a:extLst>
          </p:cNvPr>
          <p:cNvSpPr>
            <a:spLocks noGrp="1"/>
          </p:cNvSpPr>
          <p:nvPr>
            <p:ph type="body" orient="vert" idx="1"/>
          </p:nvPr>
        </p:nvSpPr>
        <p:spPr>
          <a:xfrm>
            <a:off x="838200" y="365125"/>
            <a:ext cx="7734300" cy="5811838"/>
          </a:xfrm>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7D777C41-4C71-47B1-991E-62C532B59BD3}"/>
              </a:ext>
            </a:extLst>
          </p:cNvPr>
          <p:cNvSpPr>
            <a:spLocks noGrp="1"/>
          </p:cNvSpPr>
          <p:nvPr>
            <p:ph type="dt" sz="half" idx="10"/>
          </p:nvPr>
        </p:nvSpPr>
        <p:spPr/>
        <p:txBody>
          <a:bodyPr/>
          <a:lstStyle/>
          <a:p>
            <a:fld id="{6BEFC1DA-DBCC-4FF7-8B17-BAB749DE746E}" type="datetimeFigureOut">
              <a:rPr lang="sv-SE" smtClean="0"/>
              <a:t>2019-10-07</a:t>
            </a:fld>
            <a:endParaRPr lang="sv-SE"/>
          </a:p>
        </p:txBody>
      </p:sp>
      <p:sp>
        <p:nvSpPr>
          <p:cNvPr id="5" name="Platshållare för sidfot 4">
            <a:extLst>
              <a:ext uri="{FF2B5EF4-FFF2-40B4-BE49-F238E27FC236}">
                <a16:creationId xmlns:a16="http://schemas.microsoft.com/office/drawing/2014/main" id="{63D5D29A-32B7-427F-94A6-246F81677C0D}"/>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AFE87910-96B5-4CF2-A02A-3AD86204C303}"/>
              </a:ext>
            </a:extLst>
          </p:cNvPr>
          <p:cNvSpPr>
            <a:spLocks noGrp="1"/>
          </p:cNvSpPr>
          <p:nvPr>
            <p:ph type="sldNum" sz="quarter" idx="12"/>
          </p:nvPr>
        </p:nvSpPr>
        <p:spPr/>
        <p:txBody>
          <a:bodyPr/>
          <a:lstStyle/>
          <a:p>
            <a:fld id="{D14D6B10-015B-4F32-8701-2CFA0579F1DC}" type="slidenum">
              <a:rPr lang="sv-SE" smtClean="0"/>
              <a:t>‹#›</a:t>
            </a:fld>
            <a:endParaRPr lang="sv-SE"/>
          </a:p>
        </p:txBody>
      </p:sp>
    </p:spTree>
    <p:extLst>
      <p:ext uri="{BB962C8B-B14F-4D97-AF65-F5344CB8AC3E}">
        <p14:creationId xmlns:p14="http://schemas.microsoft.com/office/powerpoint/2010/main" val="3466839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B870D22-354D-4EFC-A0C9-5A69C32ACC5A}"/>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1F85D86D-8E0D-46F9-926E-99102EAE5974}"/>
              </a:ext>
            </a:extLst>
          </p:cNvPr>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1A53B64A-DFD2-481E-8567-0ADDB46695FD}"/>
              </a:ext>
            </a:extLst>
          </p:cNvPr>
          <p:cNvSpPr>
            <a:spLocks noGrp="1"/>
          </p:cNvSpPr>
          <p:nvPr>
            <p:ph type="dt" sz="half" idx="10"/>
          </p:nvPr>
        </p:nvSpPr>
        <p:spPr/>
        <p:txBody>
          <a:bodyPr/>
          <a:lstStyle/>
          <a:p>
            <a:fld id="{6BEFC1DA-DBCC-4FF7-8B17-BAB749DE746E}" type="datetimeFigureOut">
              <a:rPr lang="sv-SE" smtClean="0"/>
              <a:t>2019-10-07</a:t>
            </a:fld>
            <a:endParaRPr lang="sv-SE"/>
          </a:p>
        </p:txBody>
      </p:sp>
      <p:sp>
        <p:nvSpPr>
          <p:cNvPr id="5" name="Platshållare för sidfot 4">
            <a:extLst>
              <a:ext uri="{FF2B5EF4-FFF2-40B4-BE49-F238E27FC236}">
                <a16:creationId xmlns:a16="http://schemas.microsoft.com/office/drawing/2014/main" id="{A8D2BFD4-7D5B-4E31-BF4A-A67C96F03DD0}"/>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D8840031-1750-431A-A845-7787DA050B7C}"/>
              </a:ext>
            </a:extLst>
          </p:cNvPr>
          <p:cNvSpPr>
            <a:spLocks noGrp="1"/>
          </p:cNvSpPr>
          <p:nvPr>
            <p:ph type="sldNum" sz="quarter" idx="12"/>
          </p:nvPr>
        </p:nvSpPr>
        <p:spPr/>
        <p:txBody>
          <a:bodyPr/>
          <a:lstStyle/>
          <a:p>
            <a:fld id="{D14D6B10-015B-4F32-8701-2CFA0579F1DC}" type="slidenum">
              <a:rPr lang="sv-SE" smtClean="0"/>
              <a:t>‹#›</a:t>
            </a:fld>
            <a:endParaRPr lang="sv-SE"/>
          </a:p>
        </p:txBody>
      </p:sp>
    </p:spTree>
    <p:extLst>
      <p:ext uri="{BB962C8B-B14F-4D97-AF65-F5344CB8AC3E}">
        <p14:creationId xmlns:p14="http://schemas.microsoft.com/office/powerpoint/2010/main" val="250230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7991EB8-E83C-4263-9808-DE23C1C3E42A}"/>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8374566C-38F7-4CD6-8C9E-479573EC65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a:extLst>
              <a:ext uri="{FF2B5EF4-FFF2-40B4-BE49-F238E27FC236}">
                <a16:creationId xmlns:a16="http://schemas.microsoft.com/office/drawing/2014/main" id="{D93565A3-D8DD-4D0E-9677-6D0EC226F6B2}"/>
              </a:ext>
            </a:extLst>
          </p:cNvPr>
          <p:cNvSpPr>
            <a:spLocks noGrp="1"/>
          </p:cNvSpPr>
          <p:nvPr>
            <p:ph type="dt" sz="half" idx="10"/>
          </p:nvPr>
        </p:nvSpPr>
        <p:spPr/>
        <p:txBody>
          <a:bodyPr/>
          <a:lstStyle/>
          <a:p>
            <a:fld id="{6BEFC1DA-DBCC-4FF7-8B17-BAB749DE746E}" type="datetimeFigureOut">
              <a:rPr lang="sv-SE" smtClean="0"/>
              <a:t>2019-10-07</a:t>
            </a:fld>
            <a:endParaRPr lang="sv-SE"/>
          </a:p>
        </p:txBody>
      </p:sp>
      <p:sp>
        <p:nvSpPr>
          <p:cNvPr id="5" name="Platshållare för sidfot 4">
            <a:extLst>
              <a:ext uri="{FF2B5EF4-FFF2-40B4-BE49-F238E27FC236}">
                <a16:creationId xmlns:a16="http://schemas.microsoft.com/office/drawing/2014/main" id="{7083BC64-DEAB-4DBE-9B54-39008E0CAA29}"/>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4A3EFB0F-486A-4FBF-8999-2EC20C1E29EF}"/>
              </a:ext>
            </a:extLst>
          </p:cNvPr>
          <p:cNvSpPr>
            <a:spLocks noGrp="1"/>
          </p:cNvSpPr>
          <p:nvPr>
            <p:ph type="sldNum" sz="quarter" idx="12"/>
          </p:nvPr>
        </p:nvSpPr>
        <p:spPr/>
        <p:txBody>
          <a:bodyPr/>
          <a:lstStyle/>
          <a:p>
            <a:fld id="{D14D6B10-015B-4F32-8701-2CFA0579F1DC}" type="slidenum">
              <a:rPr lang="sv-SE" smtClean="0"/>
              <a:t>‹#›</a:t>
            </a:fld>
            <a:endParaRPr lang="sv-SE"/>
          </a:p>
        </p:txBody>
      </p:sp>
    </p:spTree>
    <p:extLst>
      <p:ext uri="{BB962C8B-B14F-4D97-AF65-F5344CB8AC3E}">
        <p14:creationId xmlns:p14="http://schemas.microsoft.com/office/powerpoint/2010/main" val="46664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600C26-8FA6-41D0-A9E5-A06B528C0F17}"/>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79955E8F-991D-4230-AC06-42E0C16A4547}"/>
              </a:ext>
            </a:extLst>
          </p:cNvPr>
          <p:cNvSpPr>
            <a:spLocks noGrp="1"/>
          </p:cNvSpPr>
          <p:nvPr>
            <p:ph sz="half" idx="1"/>
          </p:nvPr>
        </p:nvSpPr>
        <p:spPr>
          <a:xfrm>
            <a:off x="838200" y="1825625"/>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53FF3E3E-FBE7-4000-9C38-4D62F03A6043}"/>
              </a:ext>
            </a:extLst>
          </p:cNvPr>
          <p:cNvSpPr>
            <a:spLocks noGrp="1"/>
          </p:cNvSpPr>
          <p:nvPr>
            <p:ph sz="half" idx="2"/>
          </p:nvPr>
        </p:nvSpPr>
        <p:spPr>
          <a:xfrm>
            <a:off x="6172200" y="1825625"/>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857DEE65-5625-464D-8698-0A59F4DD7901}"/>
              </a:ext>
            </a:extLst>
          </p:cNvPr>
          <p:cNvSpPr>
            <a:spLocks noGrp="1"/>
          </p:cNvSpPr>
          <p:nvPr>
            <p:ph type="dt" sz="half" idx="10"/>
          </p:nvPr>
        </p:nvSpPr>
        <p:spPr/>
        <p:txBody>
          <a:bodyPr/>
          <a:lstStyle/>
          <a:p>
            <a:fld id="{6BEFC1DA-DBCC-4FF7-8B17-BAB749DE746E}" type="datetimeFigureOut">
              <a:rPr lang="sv-SE" smtClean="0"/>
              <a:t>2019-10-07</a:t>
            </a:fld>
            <a:endParaRPr lang="sv-SE"/>
          </a:p>
        </p:txBody>
      </p:sp>
      <p:sp>
        <p:nvSpPr>
          <p:cNvPr id="6" name="Platshållare för sidfot 5">
            <a:extLst>
              <a:ext uri="{FF2B5EF4-FFF2-40B4-BE49-F238E27FC236}">
                <a16:creationId xmlns:a16="http://schemas.microsoft.com/office/drawing/2014/main" id="{EC816375-153D-4C9A-AA87-99808CA8E925}"/>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B4880B6D-E411-47C1-B8C3-545F691F1FE7}"/>
              </a:ext>
            </a:extLst>
          </p:cNvPr>
          <p:cNvSpPr>
            <a:spLocks noGrp="1"/>
          </p:cNvSpPr>
          <p:nvPr>
            <p:ph type="sldNum" sz="quarter" idx="12"/>
          </p:nvPr>
        </p:nvSpPr>
        <p:spPr/>
        <p:txBody>
          <a:bodyPr/>
          <a:lstStyle/>
          <a:p>
            <a:fld id="{D14D6B10-015B-4F32-8701-2CFA0579F1DC}" type="slidenum">
              <a:rPr lang="sv-SE" smtClean="0"/>
              <a:t>‹#›</a:t>
            </a:fld>
            <a:endParaRPr lang="sv-SE"/>
          </a:p>
        </p:txBody>
      </p:sp>
    </p:spTree>
    <p:extLst>
      <p:ext uri="{BB962C8B-B14F-4D97-AF65-F5344CB8AC3E}">
        <p14:creationId xmlns:p14="http://schemas.microsoft.com/office/powerpoint/2010/main" val="734932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A117985-2D02-4C57-B10A-2BD355C242ED}"/>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B5441438-D8FC-43A5-84C4-AC2911DF70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a:extLst>
              <a:ext uri="{FF2B5EF4-FFF2-40B4-BE49-F238E27FC236}">
                <a16:creationId xmlns:a16="http://schemas.microsoft.com/office/drawing/2014/main" id="{6B0FF0CD-263B-404F-9795-D164A66990DD}"/>
              </a:ext>
            </a:extLst>
          </p:cNvPr>
          <p:cNvSpPr>
            <a:spLocks noGrp="1"/>
          </p:cNvSpPr>
          <p:nvPr>
            <p:ph sz="half" idx="2"/>
          </p:nvPr>
        </p:nvSpPr>
        <p:spPr>
          <a:xfrm>
            <a:off x="839788" y="2505075"/>
            <a:ext cx="5157787"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9D2E8209-F43A-4C1C-8016-ED56144A84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a:extLst>
              <a:ext uri="{FF2B5EF4-FFF2-40B4-BE49-F238E27FC236}">
                <a16:creationId xmlns:a16="http://schemas.microsoft.com/office/drawing/2014/main" id="{FBB5844C-FB1F-476D-A431-097157C8C9CB}"/>
              </a:ext>
            </a:extLst>
          </p:cNvPr>
          <p:cNvSpPr>
            <a:spLocks noGrp="1"/>
          </p:cNvSpPr>
          <p:nvPr>
            <p:ph sz="quarter" idx="4"/>
          </p:nvPr>
        </p:nvSpPr>
        <p:spPr>
          <a:xfrm>
            <a:off x="6172200" y="2505075"/>
            <a:ext cx="5183188"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609F138E-C1C7-4C6C-ADFB-5896104668EA}"/>
              </a:ext>
            </a:extLst>
          </p:cNvPr>
          <p:cNvSpPr>
            <a:spLocks noGrp="1"/>
          </p:cNvSpPr>
          <p:nvPr>
            <p:ph type="dt" sz="half" idx="10"/>
          </p:nvPr>
        </p:nvSpPr>
        <p:spPr/>
        <p:txBody>
          <a:bodyPr/>
          <a:lstStyle/>
          <a:p>
            <a:fld id="{6BEFC1DA-DBCC-4FF7-8B17-BAB749DE746E}" type="datetimeFigureOut">
              <a:rPr lang="sv-SE" smtClean="0"/>
              <a:t>2019-10-07</a:t>
            </a:fld>
            <a:endParaRPr lang="sv-SE"/>
          </a:p>
        </p:txBody>
      </p:sp>
      <p:sp>
        <p:nvSpPr>
          <p:cNvPr id="8" name="Platshållare för sidfot 7">
            <a:extLst>
              <a:ext uri="{FF2B5EF4-FFF2-40B4-BE49-F238E27FC236}">
                <a16:creationId xmlns:a16="http://schemas.microsoft.com/office/drawing/2014/main" id="{E710C811-C34F-49E1-B43D-4833ED36AC50}"/>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2BD68724-4AD1-4E8A-81B9-1E417728C049}"/>
              </a:ext>
            </a:extLst>
          </p:cNvPr>
          <p:cNvSpPr>
            <a:spLocks noGrp="1"/>
          </p:cNvSpPr>
          <p:nvPr>
            <p:ph type="sldNum" sz="quarter" idx="12"/>
          </p:nvPr>
        </p:nvSpPr>
        <p:spPr/>
        <p:txBody>
          <a:bodyPr/>
          <a:lstStyle/>
          <a:p>
            <a:fld id="{D14D6B10-015B-4F32-8701-2CFA0579F1DC}" type="slidenum">
              <a:rPr lang="sv-SE" smtClean="0"/>
              <a:t>‹#›</a:t>
            </a:fld>
            <a:endParaRPr lang="sv-SE"/>
          </a:p>
        </p:txBody>
      </p:sp>
    </p:spTree>
    <p:extLst>
      <p:ext uri="{BB962C8B-B14F-4D97-AF65-F5344CB8AC3E}">
        <p14:creationId xmlns:p14="http://schemas.microsoft.com/office/powerpoint/2010/main" val="2238819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BBD8433-9803-4C6A-86A5-B9BD6F3622D6}"/>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1923530B-265A-4CA3-A932-ED83AF11D473}"/>
              </a:ext>
            </a:extLst>
          </p:cNvPr>
          <p:cNvSpPr>
            <a:spLocks noGrp="1"/>
          </p:cNvSpPr>
          <p:nvPr>
            <p:ph type="dt" sz="half" idx="10"/>
          </p:nvPr>
        </p:nvSpPr>
        <p:spPr/>
        <p:txBody>
          <a:bodyPr/>
          <a:lstStyle/>
          <a:p>
            <a:fld id="{6BEFC1DA-DBCC-4FF7-8B17-BAB749DE746E}" type="datetimeFigureOut">
              <a:rPr lang="sv-SE" smtClean="0"/>
              <a:t>2019-10-07</a:t>
            </a:fld>
            <a:endParaRPr lang="sv-SE"/>
          </a:p>
        </p:txBody>
      </p:sp>
      <p:sp>
        <p:nvSpPr>
          <p:cNvPr id="4" name="Platshållare för sidfot 3">
            <a:extLst>
              <a:ext uri="{FF2B5EF4-FFF2-40B4-BE49-F238E27FC236}">
                <a16:creationId xmlns:a16="http://schemas.microsoft.com/office/drawing/2014/main" id="{6AF1DBA7-2869-43D6-B23D-6133FCA993D5}"/>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DC11C99C-96CE-487F-9C11-7DDD092DF9D3}"/>
              </a:ext>
            </a:extLst>
          </p:cNvPr>
          <p:cNvSpPr>
            <a:spLocks noGrp="1"/>
          </p:cNvSpPr>
          <p:nvPr>
            <p:ph type="sldNum" sz="quarter" idx="12"/>
          </p:nvPr>
        </p:nvSpPr>
        <p:spPr/>
        <p:txBody>
          <a:bodyPr/>
          <a:lstStyle/>
          <a:p>
            <a:fld id="{D14D6B10-015B-4F32-8701-2CFA0579F1DC}" type="slidenum">
              <a:rPr lang="sv-SE" smtClean="0"/>
              <a:t>‹#›</a:t>
            </a:fld>
            <a:endParaRPr lang="sv-SE"/>
          </a:p>
        </p:txBody>
      </p:sp>
    </p:spTree>
    <p:extLst>
      <p:ext uri="{BB962C8B-B14F-4D97-AF65-F5344CB8AC3E}">
        <p14:creationId xmlns:p14="http://schemas.microsoft.com/office/powerpoint/2010/main" val="2737972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59FF77B2-F2FB-4A45-B2C9-08BDA9FEB807}"/>
              </a:ext>
            </a:extLst>
          </p:cNvPr>
          <p:cNvSpPr>
            <a:spLocks noGrp="1"/>
          </p:cNvSpPr>
          <p:nvPr>
            <p:ph type="dt" sz="half" idx="10"/>
          </p:nvPr>
        </p:nvSpPr>
        <p:spPr/>
        <p:txBody>
          <a:bodyPr/>
          <a:lstStyle/>
          <a:p>
            <a:fld id="{6BEFC1DA-DBCC-4FF7-8B17-BAB749DE746E}" type="datetimeFigureOut">
              <a:rPr lang="sv-SE" smtClean="0"/>
              <a:t>2019-10-07</a:t>
            </a:fld>
            <a:endParaRPr lang="sv-SE"/>
          </a:p>
        </p:txBody>
      </p:sp>
      <p:sp>
        <p:nvSpPr>
          <p:cNvPr id="3" name="Platshållare för sidfot 2">
            <a:extLst>
              <a:ext uri="{FF2B5EF4-FFF2-40B4-BE49-F238E27FC236}">
                <a16:creationId xmlns:a16="http://schemas.microsoft.com/office/drawing/2014/main" id="{CC512055-FC9F-4AFB-B7B7-F957AF224D92}"/>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A038FB8B-D69D-434C-B3D5-5061308A101F}"/>
              </a:ext>
            </a:extLst>
          </p:cNvPr>
          <p:cNvSpPr>
            <a:spLocks noGrp="1"/>
          </p:cNvSpPr>
          <p:nvPr>
            <p:ph type="sldNum" sz="quarter" idx="12"/>
          </p:nvPr>
        </p:nvSpPr>
        <p:spPr/>
        <p:txBody>
          <a:bodyPr/>
          <a:lstStyle/>
          <a:p>
            <a:fld id="{D14D6B10-015B-4F32-8701-2CFA0579F1DC}" type="slidenum">
              <a:rPr lang="sv-SE" smtClean="0"/>
              <a:t>‹#›</a:t>
            </a:fld>
            <a:endParaRPr lang="sv-SE"/>
          </a:p>
        </p:txBody>
      </p:sp>
    </p:spTree>
    <p:extLst>
      <p:ext uri="{BB962C8B-B14F-4D97-AF65-F5344CB8AC3E}">
        <p14:creationId xmlns:p14="http://schemas.microsoft.com/office/powerpoint/2010/main" val="332709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19E4A95-169B-45D3-BA9E-9005A651A523}"/>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F08571A9-F531-4644-8D44-1ACF9DA4A9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24B566B5-AAE0-4900-82AB-D0A1013A73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a:extLst>
              <a:ext uri="{FF2B5EF4-FFF2-40B4-BE49-F238E27FC236}">
                <a16:creationId xmlns:a16="http://schemas.microsoft.com/office/drawing/2014/main" id="{3D5A45E4-D16C-4ED8-B8C2-CBCF406992E0}"/>
              </a:ext>
            </a:extLst>
          </p:cNvPr>
          <p:cNvSpPr>
            <a:spLocks noGrp="1"/>
          </p:cNvSpPr>
          <p:nvPr>
            <p:ph type="dt" sz="half" idx="10"/>
          </p:nvPr>
        </p:nvSpPr>
        <p:spPr/>
        <p:txBody>
          <a:bodyPr/>
          <a:lstStyle/>
          <a:p>
            <a:fld id="{6BEFC1DA-DBCC-4FF7-8B17-BAB749DE746E}" type="datetimeFigureOut">
              <a:rPr lang="sv-SE" smtClean="0"/>
              <a:t>2019-10-07</a:t>
            </a:fld>
            <a:endParaRPr lang="sv-SE"/>
          </a:p>
        </p:txBody>
      </p:sp>
      <p:sp>
        <p:nvSpPr>
          <p:cNvPr id="6" name="Platshållare för sidfot 5">
            <a:extLst>
              <a:ext uri="{FF2B5EF4-FFF2-40B4-BE49-F238E27FC236}">
                <a16:creationId xmlns:a16="http://schemas.microsoft.com/office/drawing/2014/main" id="{D72E819F-5AF4-4F13-B85E-EFB7A43AA121}"/>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9547B707-3365-4B9D-85A1-9AB91199AE40}"/>
              </a:ext>
            </a:extLst>
          </p:cNvPr>
          <p:cNvSpPr>
            <a:spLocks noGrp="1"/>
          </p:cNvSpPr>
          <p:nvPr>
            <p:ph type="sldNum" sz="quarter" idx="12"/>
          </p:nvPr>
        </p:nvSpPr>
        <p:spPr/>
        <p:txBody>
          <a:bodyPr/>
          <a:lstStyle/>
          <a:p>
            <a:fld id="{D14D6B10-015B-4F32-8701-2CFA0579F1DC}" type="slidenum">
              <a:rPr lang="sv-SE" smtClean="0"/>
              <a:t>‹#›</a:t>
            </a:fld>
            <a:endParaRPr lang="sv-SE"/>
          </a:p>
        </p:txBody>
      </p:sp>
    </p:spTree>
    <p:extLst>
      <p:ext uri="{BB962C8B-B14F-4D97-AF65-F5344CB8AC3E}">
        <p14:creationId xmlns:p14="http://schemas.microsoft.com/office/powerpoint/2010/main" val="12616662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DC42688-7C6A-4263-943D-F3B9D922F022}"/>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842C4980-B21F-42FB-8891-88734FD4F8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0A10C315-A85D-4D35-8F8A-DCFA83110B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a:extLst>
              <a:ext uri="{FF2B5EF4-FFF2-40B4-BE49-F238E27FC236}">
                <a16:creationId xmlns:a16="http://schemas.microsoft.com/office/drawing/2014/main" id="{A41E5049-6A90-4010-AE20-37A1B35E3539}"/>
              </a:ext>
            </a:extLst>
          </p:cNvPr>
          <p:cNvSpPr>
            <a:spLocks noGrp="1"/>
          </p:cNvSpPr>
          <p:nvPr>
            <p:ph type="dt" sz="half" idx="10"/>
          </p:nvPr>
        </p:nvSpPr>
        <p:spPr/>
        <p:txBody>
          <a:bodyPr/>
          <a:lstStyle/>
          <a:p>
            <a:fld id="{6BEFC1DA-DBCC-4FF7-8B17-BAB749DE746E}" type="datetimeFigureOut">
              <a:rPr lang="sv-SE" smtClean="0"/>
              <a:t>2019-10-07</a:t>
            </a:fld>
            <a:endParaRPr lang="sv-SE"/>
          </a:p>
        </p:txBody>
      </p:sp>
      <p:sp>
        <p:nvSpPr>
          <p:cNvPr id="6" name="Platshållare för sidfot 5">
            <a:extLst>
              <a:ext uri="{FF2B5EF4-FFF2-40B4-BE49-F238E27FC236}">
                <a16:creationId xmlns:a16="http://schemas.microsoft.com/office/drawing/2014/main" id="{FA1E9133-3897-4810-9CE3-1E503C7F730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1B7B24AA-B461-4F1E-9006-25D81B6BCEC5}"/>
              </a:ext>
            </a:extLst>
          </p:cNvPr>
          <p:cNvSpPr>
            <a:spLocks noGrp="1"/>
          </p:cNvSpPr>
          <p:nvPr>
            <p:ph type="sldNum" sz="quarter" idx="12"/>
          </p:nvPr>
        </p:nvSpPr>
        <p:spPr/>
        <p:txBody>
          <a:bodyPr/>
          <a:lstStyle/>
          <a:p>
            <a:fld id="{D14D6B10-015B-4F32-8701-2CFA0579F1DC}" type="slidenum">
              <a:rPr lang="sv-SE" smtClean="0"/>
              <a:t>‹#›</a:t>
            </a:fld>
            <a:endParaRPr lang="sv-SE"/>
          </a:p>
        </p:txBody>
      </p:sp>
    </p:spTree>
    <p:extLst>
      <p:ext uri="{BB962C8B-B14F-4D97-AF65-F5344CB8AC3E}">
        <p14:creationId xmlns:p14="http://schemas.microsoft.com/office/powerpoint/2010/main" val="4036565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26FC3550-809E-4CEB-B43A-53F820483E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3A2098FB-06F8-4E64-B028-50725F76F9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643D6993-35C2-4755-B692-39B65AC568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EFC1DA-DBCC-4FF7-8B17-BAB749DE746E}" type="datetimeFigureOut">
              <a:rPr lang="sv-SE" smtClean="0"/>
              <a:t>2019-10-07</a:t>
            </a:fld>
            <a:endParaRPr lang="sv-SE"/>
          </a:p>
        </p:txBody>
      </p:sp>
      <p:sp>
        <p:nvSpPr>
          <p:cNvPr id="5" name="Platshållare för sidfot 4">
            <a:extLst>
              <a:ext uri="{FF2B5EF4-FFF2-40B4-BE49-F238E27FC236}">
                <a16:creationId xmlns:a16="http://schemas.microsoft.com/office/drawing/2014/main" id="{16966662-5C10-426F-9DC2-44E5DAE38F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299048AB-2771-4B69-8747-DA6FD74121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4D6B10-015B-4F32-8701-2CFA0579F1DC}" type="slidenum">
              <a:rPr lang="sv-SE" smtClean="0"/>
              <a:t>‹#›</a:t>
            </a:fld>
            <a:endParaRPr lang="sv-SE"/>
          </a:p>
        </p:txBody>
      </p:sp>
    </p:spTree>
    <p:extLst>
      <p:ext uri="{BB962C8B-B14F-4D97-AF65-F5344CB8AC3E}">
        <p14:creationId xmlns:p14="http://schemas.microsoft.com/office/powerpoint/2010/main" val="1324141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dirty="0"/>
          </a:p>
        </p:txBody>
      </p:sp>
      <p:sp>
        <p:nvSpPr>
          <p:cNvPr id="10" name="Platshållare för innehåll 9"/>
          <p:cNvSpPr>
            <a:spLocks noGrp="1"/>
          </p:cNvSpPr>
          <p:nvPr>
            <p:ph idx="1"/>
          </p:nvPr>
        </p:nvSpPr>
        <p:spPr>
          <a:xfrm>
            <a:off x="1848021" y="4962172"/>
            <a:ext cx="7737413" cy="1136969"/>
          </a:xfrm>
        </p:spPr>
        <p:style>
          <a:lnRef idx="2">
            <a:schemeClr val="accent3"/>
          </a:lnRef>
          <a:fillRef idx="1">
            <a:schemeClr val="lt1"/>
          </a:fillRef>
          <a:effectRef idx="0">
            <a:schemeClr val="accent3"/>
          </a:effectRef>
          <a:fontRef idx="minor">
            <a:schemeClr val="dk1"/>
          </a:fontRef>
        </p:style>
        <p:txBody>
          <a:bodyPr>
            <a:normAutofit fontScale="92500" lnSpcReduction="20000"/>
          </a:bodyPr>
          <a:lstStyle/>
          <a:p>
            <a:pPr marL="0" indent="0">
              <a:buNone/>
            </a:pPr>
            <a:r>
              <a:rPr lang="sv-SE" dirty="0"/>
              <a:t/>
            </a:r>
            <a:br>
              <a:rPr lang="sv-SE" dirty="0"/>
            </a:br>
            <a:r>
              <a:rPr lang="sv-SE" dirty="0">
                <a:latin typeface="Arial" panose="020B0604020202020204" pitchFamily="34" charset="0"/>
                <a:cs typeface="Arial" panose="020B0604020202020204" pitchFamily="34" charset="0"/>
              </a:rPr>
              <a:t>Tillsammans mot ensamhet</a:t>
            </a:r>
          </a:p>
          <a:p>
            <a:pPr marL="0" indent="0">
              <a:buNone/>
            </a:pPr>
            <a:r>
              <a:rPr lang="sv-SE" dirty="0">
                <a:latin typeface="Arial" panose="020B0604020202020204" pitchFamily="34" charset="0"/>
                <a:cs typeface="Arial" panose="020B0604020202020204" pitchFamily="34" charset="0"/>
              </a:rPr>
              <a:t>Med PRO, SKPF och SPF Seniorerna</a:t>
            </a:r>
          </a:p>
        </p:txBody>
      </p:sp>
      <p:pic>
        <p:nvPicPr>
          <p:cNvPr id="4" name="Bildobjekt 3">
            <a:extLst>
              <a:ext uri="{FF2B5EF4-FFF2-40B4-BE49-F238E27FC236}">
                <a16:creationId xmlns:a16="http://schemas.microsoft.com/office/drawing/2014/main" id="{2554EF94-4FB9-45F3-8B61-B18DC4ED77A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214979" y="365125"/>
            <a:ext cx="9762037" cy="6509402"/>
          </a:xfrm>
          <a:prstGeom prst="rect">
            <a:avLst/>
          </a:prstGeom>
        </p:spPr>
      </p:pic>
      <p:sp>
        <p:nvSpPr>
          <p:cNvPr id="5" name="textruta 4">
            <a:extLst>
              <a:ext uri="{FF2B5EF4-FFF2-40B4-BE49-F238E27FC236}">
                <a16:creationId xmlns:a16="http://schemas.microsoft.com/office/drawing/2014/main" id="{4BC80A4C-82EE-4B31-9F1F-641988348F36}"/>
              </a:ext>
            </a:extLst>
          </p:cNvPr>
          <p:cNvSpPr txBox="1"/>
          <p:nvPr/>
        </p:nvSpPr>
        <p:spPr>
          <a:xfrm flipH="1">
            <a:off x="1214979" y="5165229"/>
            <a:ext cx="9762037" cy="1692771"/>
          </a:xfrm>
          <a:prstGeom prst="rect">
            <a:avLst/>
          </a:prstGeom>
          <a:solidFill>
            <a:schemeClr val="bg1"/>
          </a:solidFill>
        </p:spPr>
        <p:txBody>
          <a:bodyPr wrap="square" rtlCol="0">
            <a:spAutoFit/>
          </a:bodyPr>
          <a:lstStyle/>
          <a:p>
            <a:pPr algn="ctr"/>
            <a:r>
              <a:rPr lang="sv-SE" sz="4800" b="1" dirty="0">
                <a:effectLst>
                  <a:outerShdw blurRad="38100" dist="38100" dir="2700000" algn="tl">
                    <a:srgbClr val="000000">
                      <a:alpha val="43137"/>
                    </a:srgbClr>
                  </a:outerShdw>
                </a:effectLst>
              </a:rPr>
              <a:t>Tillsammans mot ensamhet</a:t>
            </a:r>
            <a:r>
              <a:rPr lang="sv-SE" sz="4800" dirty="0">
                <a:latin typeface="Arial Rounded MT Bold" panose="020F0704030504030204" pitchFamily="34" charset="0"/>
              </a:rPr>
              <a:t/>
            </a:r>
            <a:br>
              <a:rPr lang="sv-SE" sz="4800" dirty="0">
                <a:latin typeface="Arial Rounded MT Bold" panose="020F0704030504030204" pitchFamily="34" charset="0"/>
              </a:rPr>
            </a:br>
            <a:r>
              <a:rPr lang="sv-SE" sz="2800" dirty="0"/>
              <a:t>PRO, SKPF Pensionärerna och SPF Seniorerna</a:t>
            </a:r>
          </a:p>
          <a:p>
            <a:pPr algn="ctr"/>
            <a:endParaRPr lang="sv-SE" sz="2800" dirty="0"/>
          </a:p>
        </p:txBody>
      </p:sp>
    </p:spTree>
    <p:extLst>
      <p:ext uri="{BB962C8B-B14F-4D97-AF65-F5344CB8AC3E}">
        <p14:creationId xmlns:p14="http://schemas.microsoft.com/office/powerpoint/2010/main" val="29987027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606159D7-6AC3-49BF-B758-CCEE46A39768}"/>
              </a:ext>
            </a:extLst>
          </p:cNvPr>
          <p:cNvSpPr/>
          <p:nvPr/>
        </p:nvSpPr>
        <p:spPr>
          <a:xfrm>
            <a:off x="721453" y="620786"/>
            <a:ext cx="10763075" cy="5805182"/>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A24BBFBF-4C27-4079-A452-E1F437C12218}"/>
              </a:ext>
            </a:extLst>
          </p:cNvPr>
          <p:cNvSpPr>
            <a:spLocks noGrp="1"/>
          </p:cNvSpPr>
          <p:nvPr>
            <p:ph type="title"/>
          </p:nvPr>
        </p:nvSpPr>
        <p:spPr>
          <a:xfrm>
            <a:off x="846589" y="953288"/>
            <a:ext cx="4262306" cy="842889"/>
          </a:xfrm>
        </p:spPr>
        <p:txBody>
          <a:bodyPr/>
          <a:lstStyle/>
          <a:p>
            <a:r>
              <a:rPr lang="sv-SE" b="1" dirty="0">
                <a:effectLst>
                  <a:outerShdw blurRad="38100" dist="38100" dir="2700000" algn="tl">
                    <a:srgbClr val="000000">
                      <a:alpha val="43137"/>
                    </a:srgbClr>
                  </a:outerShdw>
                </a:effectLst>
              </a:rPr>
              <a:t>Nu kör vi igång!</a:t>
            </a:r>
          </a:p>
        </p:txBody>
      </p:sp>
      <p:pic>
        <p:nvPicPr>
          <p:cNvPr id="4" name="Platshållare för innehåll 3">
            <a:extLst>
              <a:ext uri="{FF2B5EF4-FFF2-40B4-BE49-F238E27FC236}">
                <a16:creationId xmlns:a16="http://schemas.microsoft.com/office/drawing/2014/main" id="{9CC176F6-3D09-4511-A1B7-7E37978D43B3}"/>
              </a:ext>
            </a:extLst>
          </p:cNvPr>
          <p:cNvPicPr>
            <a:picLocks noGrp="1" noChangeAspect="1"/>
          </p:cNvPicPr>
          <p:nvPr>
            <p:ph idx="1"/>
          </p:nvPr>
        </p:nvPicPr>
        <p:blipFill>
          <a:blip r:embed="rId2"/>
          <a:stretch>
            <a:fillRect/>
          </a:stretch>
        </p:blipFill>
        <p:spPr>
          <a:xfrm>
            <a:off x="5875277" y="840233"/>
            <a:ext cx="4199900" cy="5366288"/>
          </a:xfrm>
          <a:prstGeom prst="rect">
            <a:avLst/>
          </a:prstGeom>
        </p:spPr>
      </p:pic>
      <p:sp>
        <p:nvSpPr>
          <p:cNvPr id="5" name="textruta 4">
            <a:extLst>
              <a:ext uri="{FF2B5EF4-FFF2-40B4-BE49-F238E27FC236}">
                <a16:creationId xmlns:a16="http://schemas.microsoft.com/office/drawing/2014/main" id="{0D016CAD-4F71-45CC-BF27-A9E848182C43}"/>
              </a:ext>
            </a:extLst>
          </p:cNvPr>
          <p:cNvSpPr txBox="1"/>
          <p:nvPr/>
        </p:nvSpPr>
        <p:spPr>
          <a:xfrm>
            <a:off x="846589" y="1954391"/>
            <a:ext cx="4496499" cy="4247317"/>
          </a:xfrm>
          <a:prstGeom prst="rect">
            <a:avLst/>
          </a:prstGeom>
          <a:noFill/>
        </p:spPr>
        <p:txBody>
          <a:bodyPr wrap="square" rtlCol="0">
            <a:spAutoFit/>
          </a:bodyPr>
          <a:lstStyle/>
          <a:p>
            <a:r>
              <a:rPr lang="sv-SE" dirty="0"/>
              <a:t>Vi gör redan mycket! Vi vet att vår verksamhet lockar många av Sveriges pensionärer. Men vi når förstås inte alla!</a:t>
            </a:r>
            <a:br>
              <a:rPr lang="sv-SE" dirty="0"/>
            </a:br>
            <a:r>
              <a:rPr lang="sv-SE" dirty="0"/>
              <a:t/>
            </a:r>
            <a:br>
              <a:rPr lang="sv-SE" dirty="0"/>
            </a:br>
            <a:r>
              <a:rPr lang="sv-SE" dirty="0"/>
              <a:t>Förutsättningarna för oss ser olika ut på olika platser i landet. Arbetet för att nå de som är ofrivilligt ensamma kommer att se olika ut!</a:t>
            </a:r>
          </a:p>
          <a:p>
            <a:endParaRPr lang="sv-SE" dirty="0"/>
          </a:p>
          <a:p>
            <a:r>
              <a:rPr lang="sv-SE" dirty="0"/>
              <a:t>Använd studiematerialet som vi arbetat fram tillsammans med ABF och Studieförbundet Vuxenskolan. Det är ett bra sätt att komma igång med planeringen! Materialet finns att ladda ned från studieförbundens och pensionärsorganisationernas</a:t>
            </a:r>
          </a:p>
          <a:p>
            <a:r>
              <a:rPr lang="sv-SE" dirty="0"/>
              <a:t>hemsidor. </a:t>
            </a:r>
          </a:p>
        </p:txBody>
      </p:sp>
    </p:spTree>
    <p:extLst>
      <p:ext uri="{BB962C8B-B14F-4D97-AF65-F5344CB8AC3E}">
        <p14:creationId xmlns:p14="http://schemas.microsoft.com/office/powerpoint/2010/main" val="36531079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2BEB5C0-104F-4C70-8505-12968DCE2754}"/>
              </a:ext>
            </a:extLst>
          </p:cNvPr>
          <p:cNvSpPr>
            <a:spLocks noGrp="1"/>
          </p:cNvSpPr>
          <p:nvPr>
            <p:ph type="ctrTitle"/>
          </p:nvPr>
        </p:nvSpPr>
        <p:spPr>
          <a:xfrm>
            <a:off x="1424275" y="939631"/>
            <a:ext cx="9385955" cy="2088441"/>
          </a:xfrm>
        </p:spPr>
        <p:txBody>
          <a:bodyPr>
            <a:normAutofit fontScale="90000"/>
          </a:bodyPr>
          <a:lstStyle/>
          <a:p>
            <a:r>
              <a:rPr lang="sv-SE" b="1" dirty="0">
                <a:effectLst>
                  <a:outerShdw blurRad="38100" dist="38100" dir="2700000" algn="tl">
                    <a:srgbClr val="000000">
                      <a:alpha val="43137"/>
                    </a:srgbClr>
                  </a:outerShdw>
                </a:effectLst>
              </a:rPr>
              <a:t>Tillsammans mot ensamhet </a:t>
            </a:r>
            <a:r>
              <a:rPr lang="sv-SE" b="1" dirty="0"/>
              <a:t/>
            </a:r>
            <a:br>
              <a:rPr lang="sv-SE" b="1" dirty="0"/>
            </a:br>
            <a:r>
              <a:rPr lang="sv-SE" sz="4400" dirty="0"/>
              <a:t>Vårt gemensamma arbete för att minska äldres ofrivilliga ensamhet</a:t>
            </a:r>
          </a:p>
        </p:txBody>
      </p:sp>
      <p:sp>
        <p:nvSpPr>
          <p:cNvPr id="3" name="Underrubrik 2">
            <a:extLst>
              <a:ext uri="{FF2B5EF4-FFF2-40B4-BE49-F238E27FC236}">
                <a16:creationId xmlns:a16="http://schemas.microsoft.com/office/drawing/2014/main" id="{2B6179C2-90D3-413C-8726-DB61E68965EF}"/>
              </a:ext>
            </a:extLst>
          </p:cNvPr>
          <p:cNvSpPr>
            <a:spLocks noGrp="1"/>
          </p:cNvSpPr>
          <p:nvPr>
            <p:ph type="subTitle" idx="1"/>
          </p:nvPr>
        </p:nvSpPr>
        <p:spPr>
          <a:xfrm>
            <a:off x="1009650" y="3429000"/>
            <a:ext cx="10119037" cy="1391529"/>
          </a:xfrm>
        </p:spPr>
        <p:txBody>
          <a:bodyPr>
            <a:normAutofit/>
          </a:bodyPr>
          <a:lstStyle/>
          <a:p>
            <a:pPr algn="l"/>
            <a:r>
              <a:rPr lang="sv-SE" dirty="0"/>
              <a:t>Hösten 2018 genomfördes vårt gemensamma projekt för att minska ensamheten och isoleringen bland äldre. Projektet finansierades med pengar från regeringen/Socialdepartementet.</a:t>
            </a:r>
          </a:p>
          <a:p>
            <a:endParaRPr lang="sv-SE" dirty="0"/>
          </a:p>
        </p:txBody>
      </p:sp>
      <p:pic>
        <p:nvPicPr>
          <p:cNvPr id="4" name="Bildobjekt 3">
            <a:extLst>
              <a:ext uri="{FF2B5EF4-FFF2-40B4-BE49-F238E27FC236}">
                <a16:creationId xmlns:a16="http://schemas.microsoft.com/office/drawing/2014/main" id="{1A6A9E98-AC36-4E7B-86E0-449A3187DD35}"/>
              </a:ext>
            </a:extLst>
          </p:cNvPr>
          <p:cNvPicPr>
            <a:picLocks noChangeAspect="1"/>
          </p:cNvPicPr>
          <p:nvPr/>
        </p:nvPicPr>
        <p:blipFill>
          <a:blip r:embed="rId2"/>
          <a:stretch>
            <a:fillRect/>
          </a:stretch>
        </p:blipFill>
        <p:spPr>
          <a:xfrm>
            <a:off x="5028327" y="5744742"/>
            <a:ext cx="1922506" cy="589381"/>
          </a:xfrm>
          <a:prstGeom prst="rect">
            <a:avLst/>
          </a:prstGeom>
        </p:spPr>
      </p:pic>
      <p:pic>
        <p:nvPicPr>
          <p:cNvPr id="6" name="Bildobjekt 5">
            <a:extLst>
              <a:ext uri="{FF2B5EF4-FFF2-40B4-BE49-F238E27FC236}">
                <a16:creationId xmlns:a16="http://schemas.microsoft.com/office/drawing/2014/main" id="{228182FD-3A37-458B-83AF-E69B4BCA45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0472" y="5634800"/>
            <a:ext cx="1880000" cy="789454"/>
          </a:xfrm>
          <a:prstGeom prst="rect">
            <a:avLst/>
          </a:prstGeom>
        </p:spPr>
      </p:pic>
      <p:pic>
        <p:nvPicPr>
          <p:cNvPr id="1028" name="Picture 4" descr="SKPF logo">
            <a:extLst>
              <a:ext uri="{FF2B5EF4-FFF2-40B4-BE49-F238E27FC236}">
                <a16:creationId xmlns:a16="http://schemas.microsoft.com/office/drawing/2014/main" id="{257CE8CD-84D4-4A2A-9DF4-C1B5E1BE02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48775" y="5594843"/>
            <a:ext cx="1879912" cy="829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41740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1A6A9E98-AC36-4E7B-86E0-449A3187DD35}"/>
              </a:ext>
            </a:extLst>
          </p:cNvPr>
          <p:cNvPicPr>
            <a:picLocks noChangeAspect="1"/>
          </p:cNvPicPr>
          <p:nvPr/>
        </p:nvPicPr>
        <p:blipFill>
          <a:blip r:embed="rId2"/>
          <a:stretch>
            <a:fillRect/>
          </a:stretch>
        </p:blipFill>
        <p:spPr>
          <a:xfrm>
            <a:off x="5028327" y="5744742"/>
            <a:ext cx="1922506" cy="589381"/>
          </a:xfrm>
          <a:prstGeom prst="rect">
            <a:avLst/>
          </a:prstGeom>
        </p:spPr>
      </p:pic>
      <p:pic>
        <p:nvPicPr>
          <p:cNvPr id="6" name="Bildobjekt 5">
            <a:extLst>
              <a:ext uri="{FF2B5EF4-FFF2-40B4-BE49-F238E27FC236}">
                <a16:creationId xmlns:a16="http://schemas.microsoft.com/office/drawing/2014/main" id="{228182FD-3A37-458B-83AF-E69B4BCA45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0472" y="5634800"/>
            <a:ext cx="1880000" cy="789454"/>
          </a:xfrm>
          <a:prstGeom prst="rect">
            <a:avLst/>
          </a:prstGeom>
        </p:spPr>
      </p:pic>
      <p:pic>
        <p:nvPicPr>
          <p:cNvPr id="1028" name="Picture 4" descr="SKPF logo">
            <a:extLst>
              <a:ext uri="{FF2B5EF4-FFF2-40B4-BE49-F238E27FC236}">
                <a16:creationId xmlns:a16="http://schemas.microsoft.com/office/drawing/2014/main" id="{257CE8CD-84D4-4A2A-9DF4-C1B5E1BE02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48775" y="5594843"/>
            <a:ext cx="1879912" cy="829411"/>
          </a:xfrm>
          <a:prstGeom prst="rect">
            <a:avLst/>
          </a:prstGeom>
          <a:noFill/>
          <a:extLst>
            <a:ext uri="{909E8E84-426E-40DD-AFC4-6F175D3DCCD1}">
              <a14:hiddenFill xmlns:a14="http://schemas.microsoft.com/office/drawing/2010/main">
                <a:solidFill>
                  <a:srgbClr val="FFFFFF"/>
                </a:solidFill>
              </a14:hiddenFill>
            </a:ext>
          </a:extLst>
        </p:spPr>
      </p:pic>
      <p:sp>
        <p:nvSpPr>
          <p:cNvPr id="9" name="Rubrik 8">
            <a:extLst>
              <a:ext uri="{FF2B5EF4-FFF2-40B4-BE49-F238E27FC236}">
                <a16:creationId xmlns:a16="http://schemas.microsoft.com/office/drawing/2014/main" id="{6BB9901A-B766-4D38-8D04-E41D32A2D332}"/>
              </a:ext>
            </a:extLst>
          </p:cNvPr>
          <p:cNvSpPr>
            <a:spLocks noGrp="1"/>
          </p:cNvSpPr>
          <p:nvPr>
            <p:ph type="ctrTitle"/>
          </p:nvPr>
        </p:nvSpPr>
        <p:spPr>
          <a:xfrm>
            <a:off x="1524000" y="1122363"/>
            <a:ext cx="9525000" cy="1020762"/>
          </a:xfrm>
        </p:spPr>
        <p:txBody>
          <a:bodyPr>
            <a:normAutofit fontScale="90000"/>
          </a:bodyPr>
          <a:lstStyle/>
          <a:p>
            <a:r>
              <a:rPr lang="sv-SE" b="1" dirty="0">
                <a:effectLst>
                  <a:outerShdw blurRad="38100" dist="38100" dir="2700000" algn="tl">
                    <a:srgbClr val="000000">
                      <a:alpha val="43137"/>
                    </a:srgbClr>
                  </a:outerShdw>
                </a:effectLst>
              </a:rPr>
              <a:t>Ensamhet- ett allvarligt problem</a:t>
            </a:r>
            <a:endParaRPr lang="sv-SE" dirty="0"/>
          </a:p>
        </p:txBody>
      </p:sp>
      <p:sp>
        <p:nvSpPr>
          <p:cNvPr id="7" name="Underrubrik 6">
            <a:extLst>
              <a:ext uri="{FF2B5EF4-FFF2-40B4-BE49-F238E27FC236}">
                <a16:creationId xmlns:a16="http://schemas.microsoft.com/office/drawing/2014/main" id="{FB47DABE-85D9-449A-9778-19B8964D7B33}"/>
              </a:ext>
            </a:extLst>
          </p:cNvPr>
          <p:cNvSpPr>
            <a:spLocks noGrp="1"/>
          </p:cNvSpPr>
          <p:nvPr>
            <p:ph type="subTitle" idx="1"/>
          </p:nvPr>
        </p:nvSpPr>
        <p:spPr>
          <a:xfrm>
            <a:off x="850471" y="2524125"/>
            <a:ext cx="10278215" cy="2552700"/>
          </a:xfrm>
        </p:spPr>
        <p:txBody>
          <a:bodyPr>
            <a:normAutofit fontScale="62500" lnSpcReduction="20000"/>
          </a:bodyPr>
          <a:lstStyle/>
          <a:p>
            <a:pPr algn="l">
              <a:lnSpc>
                <a:spcPct val="120000"/>
              </a:lnSpc>
              <a:buFont typeface="Wingdings" panose="05000000000000000000" pitchFamily="2" charset="2"/>
              <a:buChar char="Ø"/>
            </a:pPr>
            <a:r>
              <a:rPr lang="sv-SE" sz="3600" dirty="0"/>
              <a:t>Ofrivillig ensamhet ökar risken för psykisk ohälsa och ökar risken för en förtidig död</a:t>
            </a:r>
          </a:p>
          <a:p>
            <a:pPr algn="l">
              <a:lnSpc>
                <a:spcPct val="120000"/>
              </a:lnSpc>
              <a:buFont typeface="Wingdings" panose="05000000000000000000" pitchFamily="2" charset="2"/>
              <a:buChar char="Ø"/>
            </a:pPr>
            <a:r>
              <a:rPr lang="sv-SE" sz="3600" dirty="0"/>
              <a:t>Den ökar risken för demenssjukdomar, depression och aktiverar hjärnans system för fysisk smärta</a:t>
            </a:r>
          </a:p>
          <a:p>
            <a:pPr algn="l">
              <a:lnSpc>
                <a:spcPct val="120000"/>
              </a:lnSpc>
              <a:buFont typeface="Wingdings" panose="05000000000000000000" pitchFamily="2" charset="2"/>
              <a:buChar char="Ø"/>
            </a:pPr>
            <a:r>
              <a:rPr lang="sv-SE" sz="3600" dirty="0"/>
              <a:t>Ensamhet handlar om att uppleva sig vara ensam</a:t>
            </a:r>
          </a:p>
          <a:p>
            <a:pPr algn="l">
              <a:lnSpc>
                <a:spcPct val="120000"/>
              </a:lnSpc>
              <a:buFont typeface="Wingdings" panose="05000000000000000000" pitchFamily="2" charset="2"/>
              <a:buChar char="Ø"/>
            </a:pPr>
            <a:r>
              <a:rPr lang="sv-SE" sz="3600" dirty="0"/>
              <a:t>Det finns frivillig ensamhet. En person söker ensamhet. </a:t>
            </a:r>
          </a:p>
          <a:p>
            <a:endParaRPr lang="sv-SE" dirty="0"/>
          </a:p>
        </p:txBody>
      </p:sp>
    </p:spTree>
    <p:extLst>
      <p:ext uri="{BB962C8B-B14F-4D97-AF65-F5344CB8AC3E}">
        <p14:creationId xmlns:p14="http://schemas.microsoft.com/office/powerpoint/2010/main" val="16258715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1A6A9E98-AC36-4E7B-86E0-449A3187DD35}"/>
              </a:ext>
            </a:extLst>
          </p:cNvPr>
          <p:cNvPicPr>
            <a:picLocks noChangeAspect="1"/>
          </p:cNvPicPr>
          <p:nvPr/>
        </p:nvPicPr>
        <p:blipFill>
          <a:blip r:embed="rId2"/>
          <a:stretch>
            <a:fillRect/>
          </a:stretch>
        </p:blipFill>
        <p:spPr>
          <a:xfrm>
            <a:off x="5028327" y="5744742"/>
            <a:ext cx="1922506" cy="589381"/>
          </a:xfrm>
          <a:prstGeom prst="rect">
            <a:avLst/>
          </a:prstGeom>
        </p:spPr>
      </p:pic>
      <p:pic>
        <p:nvPicPr>
          <p:cNvPr id="6" name="Bildobjekt 5">
            <a:extLst>
              <a:ext uri="{FF2B5EF4-FFF2-40B4-BE49-F238E27FC236}">
                <a16:creationId xmlns:a16="http://schemas.microsoft.com/office/drawing/2014/main" id="{228182FD-3A37-458B-83AF-E69B4BCA45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0472" y="5634800"/>
            <a:ext cx="1880000" cy="789454"/>
          </a:xfrm>
          <a:prstGeom prst="rect">
            <a:avLst/>
          </a:prstGeom>
        </p:spPr>
      </p:pic>
      <p:pic>
        <p:nvPicPr>
          <p:cNvPr id="1028" name="Picture 4" descr="SKPF logo">
            <a:extLst>
              <a:ext uri="{FF2B5EF4-FFF2-40B4-BE49-F238E27FC236}">
                <a16:creationId xmlns:a16="http://schemas.microsoft.com/office/drawing/2014/main" id="{257CE8CD-84D4-4A2A-9DF4-C1B5E1BE02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48775" y="5594843"/>
            <a:ext cx="1879912" cy="829411"/>
          </a:xfrm>
          <a:prstGeom prst="rect">
            <a:avLst/>
          </a:prstGeom>
          <a:noFill/>
          <a:extLst>
            <a:ext uri="{909E8E84-426E-40DD-AFC4-6F175D3DCCD1}">
              <a14:hiddenFill xmlns:a14="http://schemas.microsoft.com/office/drawing/2010/main">
                <a:solidFill>
                  <a:srgbClr val="FFFFFF"/>
                </a:solidFill>
              </a14:hiddenFill>
            </a:ext>
          </a:extLst>
        </p:spPr>
      </p:pic>
      <p:sp>
        <p:nvSpPr>
          <p:cNvPr id="9" name="Rubrik 8">
            <a:extLst>
              <a:ext uri="{FF2B5EF4-FFF2-40B4-BE49-F238E27FC236}">
                <a16:creationId xmlns:a16="http://schemas.microsoft.com/office/drawing/2014/main" id="{6BB9901A-B766-4D38-8D04-E41D32A2D332}"/>
              </a:ext>
            </a:extLst>
          </p:cNvPr>
          <p:cNvSpPr>
            <a:spLocks noGrp="1"/>
          </p:cNvSpPr>
          <p:nvPr>
            <p:ph type="ctrTitle"/>
          </p:nvPr>
        </p:nvSpPr>
        <p:spPr>
          <a:xfrm>
            <a:off x="1333500" y="643273"/>
            <a:ext cx="9525000" cy="1020762"/>
          </a:xfrm>
        </p:spPr>
        <p:txBody>
          <a:bodyPr>
            <a:normAutofit/>
          </a:bodyPr>
          <a:lstStyle/>
          <a:p>
            <a:r>
              <a:rPr lang="sv-SE" b="1" dirty="0">
                <a:effectLst>
                  <a:outerShdw blurRad="38100" dist="38100" dir="2700000" algn="tl">
                    <a:srgbClr val="000000">
                      <a:alpha val="43137"/>
                    </a:srgbClr>
                  </a:outerShdw>
                </a:effectLst>
              </a:rPr>
              <a:t>Fakta!</a:t>
            </a:r>
            <a:endParaRPr lang="sv-SE" dirty="0"/>
          </a:p>
        </p:txBody>
      </p:sp>
      <p:sp>
        <p:nvSpPr>
          <p:cNvPr id="7" name="Underrubrik 6">
            <a:extLst>
              <a:ext uri="{FF2B5EF4-FFF2-40B4-BE49-F238E27FC236}">
                <a16:creationId xmlns:a16="http://schemas.microsoft.com/office/drawing/2014/main" id="{FB47DABE-85D9-449A-9778-19B8964D7B33}"/>
              </a:ext>
            </a:extLst>
          </p:cNvPr>
          <p:cNvSpPr>
            <a:spLocks noGrp="1"/>
          </p:cNvSpPr>
          <p:nvPr>
            <p:ph type="subTitle" idx="1"/>
          </p:nvPr>
        </p:nvSpPr>
        <p:spPr>
          <a:xfrm>
            <a:off x="956892" y="2200274"/>
            <a:ext cx="10606458" cy="3394569"/>
          </a:xfrm>
        </p:spPr>
        <p:txBody>
          <a:bodyPr anchor="ctr">
            <a:normAutofit fontScale="92500" lnSpcReduction="10000"/>
          </a:bodyPr>
          <a:lstStyle/>
          <a:p>
            <a:pPr marL="457200" lvl="0" indent="-457200" algn="l">
              <a:buFont typeface="Wingdings" panose="05000000000000000000" pitchFamily="2" charset="2"/>
              <a:buChar char="ü"/>
            </a:pPr>
            <a:r>
              <a:rPr lang="sv-SE" sz="2800" dirty="0">
                <a:solidFill>
                  <a:prstClr val="black"/>
                </a:solidFill>
              </a:rPr>
              <a:t>Äldre är inte mer ensamma än övriga åldersgrupper</a:t>
            </a:r>
          </a:p>
          <a:p>
            <a:pPr marL="457200" lvl="0" indent="-457200" algn="l">
              <a:buFont typeface="Wingdings" panose="05000000000000000000" pitchFamily="2" charset="2"/>
              <a:buChar char="ü"/>
            </a:pPr>
            <a:r>
              <a:rPr lang="sv-SE" sz="2800" dirty="0">
                <a:solidFill>
                  <a:prstClr val="black"/>
                </a:solidFill>
              </a:rPr>
              <a:t>Men ensamhet är ändå ett stort problem bland äldre personer</a:t>
            </a:r>
          </a:p>
          <a:p>
            <a:pPr marL="457200" lvl="0" indent="-457200" algn="l">
              <a:buFont typeface="Wingdings" panose="05000000000000000000" pitchFamily="2" charset="2"/>
              <a:buChar char="ü"/>
            </a:pPr>
            <a:r>
              <a:rPr lang="sv-SE" sz="2800" dirty="0">
                <a:solidFill>
                  <a:prstClr val="black"/>
                </a:solidFill>
              </a:rPr>
              <a:t>Vissa grupper löper högre risk att bli ensamma. Det kan vara utlandsfödda, den som nyligen mist sin livspartner, äldre i de högre åldrarna, äldre med beroendeproblematik och andra särskilt utsatta</a:t>
            </a:r>
          </a:p>
          <a:p>
            <a:pPr marL="457200" lvl="0" indent="-457200" algn="l">
              <a:buFont typeface="Wingdings" panose="05000000000000000000" pitchFamily="2" charset="2"/>
              <a:buChar char="ü"/>
            </a:pPr>
            <a:r>
              <a:rPr lang="sv-SE" sz="2800" dirty="0">
                <a:solidFill>
                  <a:prstClr val="black"/>
                </a:solidFill>
              </a:rPr>
              <a:t>Större andel kvinnor är ensamma- lever längre, hinner förlora sin livspartner</a:t>
            </a:r>
          </a:p>
          <a:p>
            <a:pPr marL="457200" lvl="0" indent="-457200" algn="l">
              <a:buFont typeface="Wingdings" panose="05000000000000000000" pitchFamily="2" charset="2"/>
              <a:buChar char="ü"/>
            </a:pPr>
            <a:r>
              <a:rPr lang="sv-SE" sz="2800" dirty="0">
                <a:solidFill>
                  <a:prstClr val="black"/>
                </a:solidFill>
              </a:rPr>
              <a:t>Män har svårare att klara ensamheten- större andel självmord	</a:t>
            </a:r>
          </a:p>
          <a:p>
            <a:endParaRPr lang="sv-SE" dirty="0"/>
          </a:p>
        </p:txBody>
      </p:sp>
    </p:spTree>
    <p:extLst>
      <p:ext uri="{BB962C8B-B14F-4D97-AF65-F5344CB8AC3E}">
        <p14:creationId xmlns:p14="http://schemas.microsoft.com/office/powerpoint/2010/main" val="22653283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1A6A9E98-AC36-4E7B-86E0-449A3187DD35}"/>
              </a:ext>
            </a:extLst>
          </p:cNvPr>
          <p:cNvPicPr>
            <a:picLocks noChangeAspect="1"/>
          </p:cNvPicPr>
          <p:nvPr/>
        </p:nvPicPr>
        <p:blipFill>
          <a:blip r:embed="rId2"/>
          <a:stretch>
            <a:fillRect/>
          </a:stretch>
        </p:blipFill>
        <p:spPr>
          <a:xfrm>
            <a:off x="5028327" y="5744742"/>
            <a:ext cx="1922506" cy="589381"/>
          </a:xfrm>
          <a:prstGeom prst="rect">
            <a:avLst/>
          </a:prstGeom>
        </p:spPr>
      </p:pic>
      <p:pic>
        <p:nvPicPr>
          <p:cNvPr id="6" name="Bildobjekt 5">
            <a:extLst>
              <a:ext uri="{FF2B5EF4-FFF2-40B4-BE49-F238E27FC236}">
                <a16:creationId xmlns:a16="http://schemas.microsoft.com/office/drawing/2014/main" id="{228182FD-3A37-458B-83AF-E69B4BCA45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0472" y="5634800"/>
            <a:ext cx="1880000" cy="789454"/>
          </a:xfrm>
          <a:prstGeom prst="rect">
            <a:avLst/>
          </a:prstGeom>
        </p:spPr>
      </p:pic>
      <p:pic>
        <p:nvPicPr>
          <p:cNvPr id="1028" name="Picture 4" descr="SKPF logo">
            <a:extLst>
              <a:ext uri="{FF2B5EF4-FFF2-40B4-BE49-F238E27FC236}">
                <a16:creationId xmlns:a16="http://schemas.microsoft.com/office/drawing/2014/main" id="{257CE8CD-84D4-4A2A-9DF4-C1B5E1BE02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48775" y="5594843"/>
            <a:ext cx="1879912" cy="829411"/>
          </a:xfrm>
          <a:prstGeom prst="rect">
            <a:avLst/>
          </a:prstGeom>
          <a:noFill/>
          <a:extLst>
            <a:ext uri="{909E8E84-426E-40DD-AFC4-6F175D3DCCD1}">
              <a14:hiddenFill xmlns:a14="http://schemas.microsoft.com/office/drawing/2010/main">
                <a:solidFill>
                  <a:srgbClr val="FFFFFF"/>
                </a:solidFill>
              </a14:hiddenFill>
            </a:ext>
          </a:extLst>
        </p:spPr>
      </p:pic>
      <p:sp>
        <p:nvSpPr>
          <p:cNvPr id="9" name="Rubrik 8">
            <a:extLst>
              <a:ext uri="{FF2B5EF4-FFF2-40B4-BE49-F238E27FC236}">
                <a16:creationId xmlns:a16="http://schemas.microsoft.com/office/drawing/2014/main" id="{6BB9901A-B766-4D38-8D04-E41D32A2D332}"/>
              </a:ext>
            </a:extLst>
          </p:cNvPr>
          <p:cNvSpPr>
            <a:spLocks noGrp="1"/>
          </p:cNvSpPr>
          <p:nvPr>
            <p:ph type="ctrTitle"/>
          </p:nvPr>
        </p:nvSpPr>
        <p:spPr>
          <a:xfrm>
            <a:off x="1333500" y="844609"/>
            <a:ext cx="9525000" cy="1020762"/>
          </a:xfrm>
        </p:spPr>
        <p:txBody>
          <a:bodyPr>
            <a:normAutofit/>
          </a:bodyPr>
          <a:lstStyle/>
          <a:p>
            <a:r>
              <a:rPr lang="sv-SE" sz="5400" b="1" dirty="0">
                <a:effectLst>
                  <a:outerShdw blurRad="38100" dist="38100" dir="2700000" algn="tl">
                    <a:srgbClr val="000000">
                      <a:alpha val="43137"/>
                    </a:srgbClr>
                  </a:outerShdw>
                </a:effectLst>
              </a:rPr>
              <a:t>Äldre möter äldre</a:t>
            </a:r>
            <a:endParaRPr lang="sv-SE" sz="5400" dirty="0"/>
          </a:p>
        </p:txBody>
      </p:sp>
      <p:sp>
        <p:nvSpPr>
          <p:cNvPr id="7" name="Underrubrik 6">
            <a:extLst>
              <a:ext uri="{FF2B5EF4-FFF2-40B4-BE49-F238E27FC236}">
                <a16:creationId xmlns:a16="http://schemas.microsoft.com/office/drawing/2014/main" id="{FB47DABE-85D9-449A-9778-19B8964D7B33}"/>
              </a:ext>
            </a:extLst>
          </p:cNvPr>
          <p:cNvSpPr>
            <a:spLocks noGrp="1"/>
          </p:cNvSpPr>
          <p:nvPr>
            <p:ph type="subTitle" idx="1"/>
          </p:nvPr>
        </p:nvSpPr>
        <p:spPr>
          <a:xfrm>
            <a:off x="956892" y="2107345"/>
            <a:ext cx="10606458" cy="3095625"/>
          </a:xfrm>
        </p:spPr>
        <p:txBody>
          <a:bodyPr anchor="ctr">
            <a:normAutofit fontScale="92500"/>
          </a:bodyPr>
          <a:lstStyle/>
          <a:p>
            <a:pPr algn="l"/>
            <a:r>
              <a:rPr lang="sv-SE" sz="2800" dirty="0"/>
              <a:t/>
            </a:r>
            <a:br>
              <a:rPr lang="sv-SE" sz="2800" dirty="0"/>
            </a:br>
            <a:r>
              <a:rPr lang="sv-SE" sz="2800" dirty="0"/>
              <a:t>Många är engagerade i frågor om ensamhet. Vad kan då våra organisationer tillföra som inte redan görs av andra?  Vi tror på tanken att äldre möter äldre! </a:t>
            </a:r>
          </a:p>
          <a:p>
            <a:pPr algn="l"/>
            <a:r>
              <a:rPr lang="sv-SE" sz="2800" i="1" dirty="0"/>
              <a:t>Ett förtroende uppstår lättare när äldre möter äldre. Det finns liknande upplevelser och erfarenheter.</a:t>
            </a:r>
          </a:p>
          <a:p>
            <a:pPr algn="l"/>
            <a:endParaRPr lang="sv-SE" sz="2800" i="1" dirty="0"/>
          </a:p>
          <a:p>
            <a:pPr lvl="0" algn="l"/>
            <a:r>
              <a:rPr lang="sv-SE" sz="2800" dirty="0">
                <a:solidFill>
                  <a:prstClr val="black"/>
                </a:solidFill>
              </a:rPr>
              <a:t>	</a:t>
            </a:r>
          </a:p>
          <a:p>
            <a:endParaRPr lang="sv-SE" dirty="0"/>
          </a:p>
        </p:txBody>
      </p:sp>
    </p:spTree>
    <p:extLst>
      <p:ext uri="{BB962C8B-B14F-4D97-AF65-F5344CB8AC3E}">
        <p14:creationId xmlns:p14="http://schemas.microsoft.com/office/powerpoint/2010/main" val="11254323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1A6A9E98-AC36-4E7B-86E0-449A3187DD35}"/>
              </a:ext>
            </a:extLst>
          </p:cNvPr>
          <p:cNvPicPr>
            <a:picLocks noChangeAspect="1"/>
          </p:cNvPicPr>
          <p:nvPr/>
        </p:nvPicPr>
        <p:blipFill>
          <a:blip r:embed="rId2"/>
          <a:stretch>
            <a:fillRect/>
          </a:stretch>
        </p:blipFill>
        <p:spPr>
          <a:xfrm>
            <a:off x="5028327" y="5744742"/>
            <a:ext cx="1922506" cy="589381"/>
          </a:xfrm>
          <a:prstGeom prst="rect">
            <a:avLst/>
          </a:prstGeom>
        </p:spPr>
      </p:pic>
      <p:pic>
        <p:nvPicPr>
          <p:cNvPr id="6" name="Bildobjekt 5">
            <a:extLst>
              <a:ext uri="{FF2B5EF4-FFF2-40B4-BE49-F238E27FC236}">
                <a16:creationId xmlns:a16="http://schemas.microsoft.com/office/drawing/2014/main" id="{228182FD-3A37-458B-83AF-E69B4BCA45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0472" y="5634800"/>
            <a:ext cx="1880000" cy="789454"/>
          </a:xfrm>
          <a:prstGeom prst="rect">
            <a:avLst/>
          </a:prstGeom>
        </p:spPr>
      </p:pic>
      <p:pic>
        <p:nvPicPr>
          <p:cNvPr id="1028" name="Picture 4" descr="SKPF logo">
            <a:extLst>
              <a:ext uri="{FF2B5EF4-FFF2-40B4-BE49-F238E27FC236}">
                <a16:creationId xmlns:a16="http://schemas.microsoft.com/office/drawing/2014/main" id="{257CE8CD-84D4-4A2A-9DF4-C1B5E1BE02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48775" y="5594843"/>
            <a:ext cx="1879912" cy="829411"/>
          </a:xfrm>
          <a:prstGeom prst="rect">
            <a:avLst/>
          </a:prstGeom>
          <a:noFill/>
          <a:extLst>
            <a:ext uri="{909E8E84-426E-40DD-AFC4-6F175D3DCCD1}">
              <a14:hiddenFill xmlns:a14="http://schemas.microsoft.com/office/drawing/2010/main">
                <a:solidFill>
                  <a:srgbClr val="FFFFFF"/>
                </a:solidFill>
              </a14:hiddenFill>
            </a:ext>
          </a:extLst>
        </p:spPr>
      </p:pic>
      <p:sp>
        <p:nvSpPr>
          <p:cNvPr id="9" name="Rubrik 8">
            <a:extLst>
              <a:ext uri="{FF2B5EF4-FFF2-40B4-BE49-F238E27FC236}">
                <a16:creationId xmlns:a16="http://schemas.microsoft.com/office/drawing/2014/main" id="{6BB9901A-B766-4D38-8D04-E41D32A2D332}"/>
              </a:ext>
            </a:extLst>
          </p:cNvPr>
          <p:cNvSpPr>
            <a:spLocks noGrp="1"/>
          </p:cNvSpPr>
          <p:nvPr>
            <p:ph type="ctrTitle"/>
          </p:nvPr>
        </p:nvSpPr>
        <p:spPr>
          <a:xfrm>
            <a:off x="1333500" y="844609"/>
            <a:ext cx="9525000" cy="1020762"/>
          </a:xfrm>
        </p:spPr>
        <p:txBody>
          <a:bodyPr>
            <a:normAutofit/>
          </a:bodyPr>
          <a:lstStyle/>
          <a:p>
            <a:r>
              <a:rPr lang="sv-SE" sz="5400" b="1" dirty="0">
                <a:effectLst>
                  <a:outerShdw blurRad="38100" dist="38100" dir="2700000" algn="tl">
                    <a:srgbClr val="000000">
                      <a:alpha val="43137"/>
                    </a:srgbClr>
                  </a:outerShdw>
                </a:effectLst>
              </a:rPr>
              <a:t>Detta har vi gjort i projektet</a:t>
            </a:r>
            <a:endParaRPr lang="sv-SE" sz="5400" dirty="0"/>
          </a:p>
        </p:txBody>
      </p:sp>
      <p:sp>
        <p:nvSpPr>
          <p:cNvPr id="7" name="Underrubrik 6">
            <a:extLst>
              <a:ext uri="{FF2B5EF4-FFF2-40B4-BE49-F238E27FC236}">
                <a16:creationId xmlns:a16="http://schemas.microsoft.com/office/drawing/2014/main" id="{FB47DABE-85D9-449A-9778-19B8964D7B33}"/>
              </a:ext>
            </a:extLst>
          </p:cNvPr>
          <p:cNvSpPr>
            <a:spLocks noGrp="1"/>
          </p:cNvSpPr>
          <p:nvPr>
            <p:ph type="subTitle" idx="1"/>
          </p:nvPr>
        </p:nvSpPr>
        <p:spPr>
          <a:xfrm>
            <a:off x="850472" y="2004969"/>
            <a:ext cx="10818614" cy="3589874"/>
          </a:xfrm>
        </p:spPr>
        <p:txBody>
          <a:bodyPr anchor="ctr">
            <a:normAutofit fontScale="55000" lnSpcReduction="20000"/>
          </a:bodyPr>
          <a:lstStyle/>
          <a:p>
            <a:pPr marL="342900" lvl="0" indent="-342900" algn="l">
              <a:buFont typeface="Arial" panose="020B0604020202020204" pitchFamily="34" charset="0"/>
              <a:buChar char="•"/>
            </a:pPr>
            <a:endParaRPr lang="sv-SE" sz="4400" dirty="0">
              <a:solidFill>
                <a:prstClr val="black"/>
              </a:solidFill>
            </a:endParaRPr>
          </a:p>
          <a:p>
            <a:pPr marL="457200" lvl="0" indent="-457200" algn="l">
              <a:buFont typeface="Wingdings" panose="05000000000000000000" pitchFamily="2" charset="2"/>
              <a:buChar char="ü"/>
            </a:pPr>
            <a:r>
              <a:rPr lang="sv-SE" sz="4400" dirty="0">
                <a:solidFill>
                  <a:prstClr val="black"/>
                </a:solidFill>
              </a:rPr>
              <a:t>Utrett förutsättningar för att driva en stödtelefon för äldre personer</a:t>
            </a:r>
          </a:p>
          <a:p>
            <a:pPr marL="457200" lvl="0" indent="-457200" algn="l">
              <a:buFont typeface="Wingdings" panose="05000000000000000000" pitchFamily="2" charset="2"/>
              <a:buChar char="ü"/>
            </a:pPr>
            <a:r>
              <a:rPr lang="sv-SE" sz="4400" dirty="0">
                <a:solidFill>
                  <a:prstClr val="black"/>
                </a:solidFill>
              </a:rPr>
              <a:t>Utbildat 150 ambassadörer som ska stödja och sprida arbetet till den lokala nivån Fem utbildningskonferenser arrangerades hösten 2018</a:t>
            </a:r>
          </a:p>
          <a:p>
            <a:pPr marL="457200" lvl="0" indent="-457200" algn="l">
              <a:buFont typeface="Wingdings" panose="05000000000000000000" pitchFamily="2" charset="2"/>
              <a:buChar char="ü"/>
            </a:pPr>
            <a:r>
              <a:rPr lang="sv-SE" sz="4400" dirty="0">
                <a:solidFill>
                  <a:prstClr val="black"/>
                </a:solidFill>
              </a:rPr>
              <a:t>Tillsammans med ABF och Studieförbundet Vuxenskolan har vi producerat ett studiematerial för uppsökande verksamhet och andra aktiveter för att nå äldre som upplever sig vara ensamma</a:t>
            </a:r>
          </a:p>
          <a:p>
            <a:pPr marL="457200" lvl="0" indent="-457200" algn="l">
              <a:buFont typeface="Wingdings" panose="05000000000000000000" pitchFamily="2" charset="2"/>
              <a:buChar char="ü"/>
            </a:pPr>
            <a:r>
              <a:rPr lang="sv-SE" sz="4400" dirty="0">
                <a:solidFill>
                  <a:prstClr val="black"/>
                </a:solidFill>
              </a:rPr>
              <a:t>Ambitionen var att lägga en god grund för ett fortsatt arbete inom våra organisationer</a:t>
            </a:r>
          </a:p>
          <a:p>
            <a:pPr algn="l"/>
            <a:endParaRPr lang="sv-SE" sz="2800" i="1" dirty="0"/>
          </a:p>
          <a:p>
            <a:pPr lvl="0" algn="l"/>
            <a:r>
              <a:rPr lang="sv-SE" sz="2800" dirty="0">
                <a:solidFill>
                  <a:prstClr val="black"/>
                </a:solidFill>
              </a:rPr>
              <a:t>	</a:t>
            </a:r>
          </a:p>
          <a:p>
            <a:endParaRPr lang="sv-SE" dirty="0"/>
          </a:p>
        </p:txBody>
      </p:sp>
    </p:spTree>
    <p:extLst>
      <p:ext uri="{BB962C8B-B14F-4D97-AF65-F5344CB8AC3E}">
        <p14:creationId xmlns:p14="http://schemas.microsoft.com/office/powerpoint/2010/main" val="10677076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1A6A9E98-AC36-4E7B-86E0-449A3187DD35}"/>
              </a:ext>
            </a:extLst>
          </p:cNvPr>
          <p:cNvPicPr>
            <a:picLocks noChangeAspect="1"/>
          </p:cNvPicPr>
          <p:nvPr/>
        </p:nvPicPr>
        <p:blipFill>
          <a:blip r:embed="rId2"/>
          <a:stretch>
            <a:fillRect/>
          </a:stretch>
        </p:blipFill>
        <p:spPr>
          <a:xfrm>
            <a:off x="5028327" y="5744742"/>
            <a:ext cx="1922506" cy="589381"/>
          </a:xfrm>
          <a:prstGeom prst="rect">
            <a:avLst/>
          </a:prstGeom>
        </p:spPr>
      </p:pic>
      <p:pic>
        <p:nvPicPr>
          <p:cNvPr id="6" name="Bildobjekt 5">
            <a:extLst>
              <a:ext uri="{FF2B5EF4-FFF2-40B4-BE49-F238E27FC236}">
                <a16:creationId xmlns:a16="http://schemas.microsoft.com/office/drawing/2014/main" id="{228182FD-3A37-458B-83AF-E69B4BCA45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0472" y="5634800"/>
            <a:ext cx="1880000" cy="789454"/>
          </a:xfrm>
          <a:prstGeom prst="rect">
            <a:avLst/>
          </a:prstGeom>
        </p:spPr>
      </p:pic>
      <p:pic>
        <p:nvPicPr>
          <p:cNvPr id="1028" name="Picture 4" descr="SKPF logo">
            <a:extLst>
              <a:ext uri="{FF2B5EF4-FFF2-40B4-BE49-F238E27FC236}">
                <a16:creationId xmlns:a16="http://schemas.microsoft.com/office/drawing/2014/main" id="{257CE8CD-84D4-4A2A-9DF4-C1B5E1BE02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48775" y="5594843"/>
            <a:ext cx="1879912" cy="829411"/>
          </a:xfrm>
          <a:prstGeom prst="rect">
            <a:avLst/>
          </a:prstGeom>
          <a:noFill/>
          <a:extLst>
            <a:ext uri="{909E8E84-426E-40DD-AFC4-6F175D3DCCD1}">
              <a14:hiddenFill xmlns:a14="http://schemas.microsoft.com/office/drawing/2010/main">
                <a:solidFill>
                  <a:srgbClr val="FFFFFF"/>
                </a:solidFill>
              </a14:hiddenFill>
            </a:ext>
          </a:extLst>
        </p:spPr>
      </p:pic>
      <p:sp>
        <p:nvSpPr>
          <p:cNvPr id="9" name="Rubrik 8">
            <a:extLst>
              <a:ext uri="{FF2B5EF4-FFF2-40B4-BE49-F238E27FC236}">
                <a16:creationId xmlns:a16="http://schemas.microsoft.com/office/drawing/2014/main" id="{6BB9901A-B766-4D38-8D04-E41D32A2D332}"/>
              </a:ext>
            </a:extLst>
          </p:cNvPr>
          <p:cNvSpPr>
            <a:spLocks noGrp="1"/>
          </p:cNvSpPr>
          <p:nvPr>
            <p:ph type="ctrTitle"/>
          </p:nvPr>
        </p:nvSpPr>
        <p:spPr>
          <a:xfrm>
            <a:off x="1227080" y="1473849"/>
            <a:ext cx="9525000" cy="875470"/>
          </a:xfrm>
        </p:spPr>
        <p:txBody>
          <a:bodyPr>
            <a:normAutofit fontScale="90000"/>
          </a:bodyPr>
          <a:lstStyle/>
          <a:p>
            <a:r>
              <a:rPr lang="sv-SE" b="1" dirty="0"/>
              <a:t/>
            </a:r>
            <a:br>
              <a:rPr lang="sv-SE" b="1" dirty="0"/>
            </a:br>
            <a:r>
              <a:rPr lang="sv-SE" b="1" dirty="0">
                <a:effectLst>
                  <a:outerShdw blurRad="38100" dist="38100" dir="2700000" algn="tl">
                    <a:srgbClr val="000000">
                      <a:alpha val="43137"/>
                    </a:srgbClr>
                  </a:outerShdw>
                </a:effectLst>
              </a:rPr>
              <a:t/>
            </a:r>
            <a:br>
              <a:rPr lang="sv-SE" b="1" dirty="0">
                <a:effectLst>
                  <a:outerShdw blurRad="38100" dist="38100" dir="2700000" algn="tl">
                    <a:srgbClr val="000000">
                      <a:alpha val="43137"/>
                    </a:srgbClr>
                  </a:outerShdw>
                </a:effectLst>
              </a:rPr>
            </a:br>
            <a:r>
              <a:rPr lang="sv-SE" b="1" dirty="0">
                <a:effectLst>
                  <a:outerShdw blurRad="38100" dist="38100" dir="2700000" algn="tl">
                    <a:srgbClr val="000000">
                      <a:alpha val="43137"/>
                    </a:srgbClr>
                  </a:outerShdw>
                </a:effectLst>
              </a:rPr>
              <a:t>Vi har ett särskilt ansvar och särskilda möjligheter</a:t>
            </a:r>
            <a:endParaRPr lang="sv-SE" dirty="0">
              <a:effectLst>
                <a:outerShdw blurRad="38100" dist="38100" dir="2700000" algn="tl">
                  <a:srgbClr val="000000">
                    <a:alpha val="43137"/>
                  </a:srgbClr>
                </a:outerShdw>
              </a:effectLst>
            </a:endParaRPr>
          </a:p>
        </p:txBody>
      </p:sp>
      <p:sp>
        <p:nvSpPr>
          <p:cNvPr id="7" name="Underrubrik 6">
            <a:extLst>
              <a:ext uri="{FF2B5EF4-FFF2-40B4-BE49-F238E27FC236}">
                <a16:creationId xmlns:a16="http://schemas.microsoft.com/office/drawing/2014/main" id="{FB47DABE-85D9-449A-9778-19B8964D7B33}"/>
              </a:ext>
            </a:extLst>
          </p:cNvPr>
          <p:cNvSpPr>
            <a:spLocks noGrp="1"/>
          </p:cNvSpPr>
          <p:nvPr>
            <p:ph type="subTitle" idx="1"/>
          </p:nvPr>
        </p:nvSpPr>
        <p:spPr>
          <a:xfrm>
            <a:off x="850472" y="2574168"/>
            <a:ext cx="10606458" cy="3095625"/>
          </a:xfrm>
        </p:spPr>
        <p:txBody>
          <a:bodyPr anchor="ctr">
            <a:normAutofit fontScale="77500" lnSpcReduction="20000"/>
          </a:bodyPr>
          <a:lstStyle/>
          <a:p>
            <a:pPr marL="228600" lvl="0" indent="-228600" algn="l">
              <a:buFont typeface="Arial" panose="020B0604020202020204" pitchFamily="34" charset="0"/>
              <a:buChar char="•"/>
            </a:pPr>
            <a:r>
              <a:rPr lang="sv-SE" sz="3100" dirty="0">
                <a:solidFill>
                  <a:prstClr val="black"/>
                </a:solidFill>
              </a:rPr>
              <a:t>Vi har idag olika verksamheter för att hålla kontakter med medlemmar som inte sluter upp på våra möten såsom väntjänst och kontaktombud</a:t>
            </a:r>
          </a:p>
          <a:p>
            <a:pPr marL="228600" lvl="0" indent="-228600" algn="l">
              <a:buFont typeface="Arial" panose="020B0604020202020204" pitchFamily="34" charset="0"/>
              <a:buChar char="•"/>
            </a:pPr>
            <a:r>
              <a:rPr lang="sv-SE" sz="3100" dirty="0">
                <a:solidFill>
                  <a:prstClr val="black"/>
                </a:solidFill>
              </a:rPr>
              <a:t>Vi har sociala föreningsaktiviteter, som kan förebygga och bryta social isolering</a:t>
            </a:r>
          </a:p>
          <a:p>
            <a:pPr marL="228600" lvl="0" indent="-228600" algn="l">
              <a:buFont typeface="Arial" panose="020B0604020202020204" pitchFamily="34" charset="0"/>
              <a:buChar char="•"/>
            </a:pPr>
            <a:r>
              <a:rPr lang="sv-SE" sz="3100" dirty="0">
                <a:solidFill>
                  <a:prstClr val="black"/>
                </a:solidFill>
              </a:rPr>
              <a:t>Vi är själva äldre och kan möta andra äldre på mer jämlika villkor</a:t>
            </a:r>
          </a:p>
          <a:p>
            <a:pPr marL="228600" lvl="0" indent="-228600" algn="l">
              <a:buFont typeface="Arial" panose="020B0604020202020204" pitchFamily="34" charset="0"/>
              <a:buChar char="•"/>
            </a:pPr>
            <a:r>
              <a:rPr lang="sv-SE" sz="3100" dirty="0">
                <a:solidFill>
                  <a:prstClr val="black"/>
                </a:solidFill>
              </a:rPr>
              <a:t>Samhället förväntar sig insatser från vår sida</a:t>
            </a:r>
          </a:p>
          <a:p>
            <a:pPr lvl="0"/>
            <a:endParaRPr lang="sv-SE" sz="2600" dirty="0">
              <a:solidFill>
                <a:prstClr val="black"/>
              </a:solidFill>
            </a:endParaRPr>
          </a:p>
          <a:p>
            <a:pPr algn="l"/>
            <a:endParaRPr lang="sv-SE" sz="2800" i="1" dirty="0"/>
          </a:p>
          <a:p>
            <a:pPr lvl="0" algn="l"/>
            <a:r>
              <a:rPr lang="sv-SE" sz="2800" dirty="0">
                <a:solidFill>
                  <a:prstClr val="black"/>
                </a:solidFill>
              </a:rPr>
              <a:t>	</a:t>
            </a:r>
          </a:p>
          <a:p>
            <a:endParaRPr lang="sv-SE" dirty="0"/>
          </a:p>
        </p:txBody>
      </p:sp>
    </p:spTree>
    <p:extLst>
      <p:ext uri="{BB962C8B-B14F-4D97-AF65-F5344CB8AC3E}">
        <p14:creationId xmlns:p14="http://schemas.microsoft.com/office/powerpoint/2010/main" val="24897650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2BEB5C0-104F-4C70-8505-12968DCE2754}"/>
              </a:ext>
            </a:extLst>
          </p:cNvPr>
          <p:cNvSpPr>
            <a:spLocks noGrp="1"/>
          </p:cNvSpPr>
          <p:nvPr>
            <p:ph type="ctrTitle"/>
          </p:nvPr>
        </p:nvSpPr>
        <p:spPr>
          <a:xfrm>
            <a:off x="697584" y="537328"/>
            <a:ext cx="9296888" cy="1212384"/>
          </a:xfrm>
        </p:spPr>
        <p:txBody>
          <a:bodyPr>
            <a:noAutofit/>
          </a:bodyPr>
          <a:lstStyle/>
          <a:p>
            <a:r>
              <a:rPr lang="sv-SE" sz="5400" b="1" dirty="0">
                <a:effectLst>
                  <a:outerShdw blurRad="38100" dist="38100" dir="2700000" algn="tl">
                    <a:srgbClr val="000000">
                      <a:alpha val="43137"/>
                    </a:srgbClr>
                  </a:outerShdw>
                </a:effectLst>
              </a:rPr>
              <a:t>Det är mycket vi kan göra</a:t>
            </a:r>
          </a:p>
        </p:txBody>
      </p:sp>
      <p:sp>
        <p:nvSpPr>
          <p:cNvPr id="3" name="Underrubrik 2">
            <a:extLst>
              <a:ext uri="{FF2B5EF4-FFF2-40B4-BE49-F238E27FC236}">
                <a16:creationId xmlns:a16="http://schemas.microsoft.com/office/drawing/2014/main" id="{2B6179C2-90D3-413C-8726-DB61E68965EF}"/>
              </a:ext>
            </a:extLst>
          </p:cNvPr>
          <p:cNvSpPr>
            <a:spLocks noGrp="1"/>
          </p:cNvSpPr>
          <p:nvPr>
            <p:ph type="subTitle" idx="1"/>
          </p:nvPr>
        </p:nvSpPr>
        <p:spPr>
          <a:xfrm>
            <a:off x="850472" y="2093148"/>
            <a:ext cx="10559147" cy="3008361"/>
          </a:xfrm>
        </p:spPr>
        <p:txBody>
          <a:bodyPr>
            <a:normAutofit fontScale="92500"/>
          </a:bodyPr>
          <a:lstStyle/>
          <a:p>
            <a:pPr marL="457200" indent="-457200" algn="l">
              <a:buFont typeface="Arial" panose="020B0604020202020204" pitchFamily="34" charset="0"/>
              <a:buChar char="•"/>
            </a:pPr>
            <a:r>
              <a:rPr lang="sv-SE" sz="2800" dirty="0"/>
              <a:t>Vi har 150 ambassadörer i våra organisationer som ska inspirera och uppmuntra att vi provar på olika aktiviteter för att nå de som är ensamma</a:t>
            </a:r>
          </a:p>
          <a:p>
            <a:pPr marL="457200" indent="-457200" algn="l">
              <a:buFont typeface="Arial" panose="020B0604020202020204" pitchFamily="34" charset="0"/>
              <a:buChar char="•"/>
            </a:pPr>
            <a:r>
              <a:rPr lang="sv-SE" sz="2800" dirty="0"/>
              <a:t>Vi har ett studiematerial som vi hoppas leder till många studiecirklar. Där lär vi oss mer och kläcker idéer om verksamhet som passar hos oss. Där ingår också att lägga upp en plan för arbetet</a:t>
            </a:r>
          </a:p>
          <a:p>
            <a:pPr marL="457200" indent="-457200" algn="l">
              <a:buFont typeface="Arial" panose="020B0604020202020204" pitchFamily="34" charset="0"/>
              <a:buChar char="•"/>
            </a:pPr>
            <a:r>
              <a:rPr lang="sv-SE" sz="2800" dirty="0"/>
              <a:t>Det viktigaste är inte att få nya medlemmar utan minska ensamheten</a:t>
            </a:r>
          </a:p>
          <a:p>
            <a:pPr marL="457200" indent="-457200" algn="l">
              <a:buFont typeface="Arial" panose="020B0604020202020204" pitchFamily="34" charset="0"/>
              <a:buChar char="•"/>
            </a:pPr>
            <a:endParaRPr lang="sv-SE" sz="2800" dirty="0"/>
          </a:p>
        </p:txBody>
      </p:sp>
      <p:pic>
        <p:nvPicPr>
          <p:cNvPr id="7" name="Bildobjekt 6">
            <a:extLst>
              <a:ext uri="{FF2B5EF4-FFF2-40B4-BE49-F238E27FC236}">
                <a16:creationId xmlns:a16="http://schemas.microsoft.com/office/drawing/2014/main" id="{E92443CD-EA7C-49C4-98F7-897E5475C2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0472" y="5634800"/>
            <a:ext cx="1880000" cy="789454"/>
          </a:xfrm>
          <a:prstGeom prst="rect">
            <a:avLst/>
          </a:prstGeom>
        </p:spPr>
      </p:pic>
      <p:pic>
        <p:nvPicPr>
          <p:cNvPr id="8" name="Bildobjekt 7">
            <a:extLst>
              <a:ext uri="{FF2B5EF4-FFF2-40B4-BE49-F238E27FC236}">
                <a16:creationId xmlns:a16="http://schemas.microsoft.com/office/drawing/2014/main" id="{B973A66E-59FD-4D84-A645-A082C47BC89A}"/>
              </a:ext>
            </a:extLst>
          </p:cNvPr>
          <p:cNvPicPr>
            <a:picLocks noChangeAspect="1"/>
          </p:cNvPicPr>
          <p:nvPr/>
        </p:nvPicPr>
        <p:blipFill>
          <a:blip r:embed="rId3"/>
          <a:stretch>
            <a:fillRect/>
          </a:stretch>
        </p:blipFill>
        <p:spPr>
          <a:xfrm>
            <a:off x="5028327" y="5744742"/>
            <a:ext cx="1922506" cy="589381"/>
          </a:xfrm>
          <a:prstGeom prst="rect">
            <a:avLst/>
          </a:prstGeom>
        </p:spPr>
      </p:pic>
      <p:pic>
        <p:nvPicPr>
          <p:cNvPr id="9" name="Picture 4" descr="SKPF logo">
            <a:extLst>
              <a:ext uri="{FF2B5EF4-FFF2-40B4-BE49-F238E27FC236}">
                <a16:creationId xmlns:a16="http://schemas.microsoft.com/office/drawing/2014/main" id="{CFE27C55-CE1E-446D-A2C6-3A044D0C8B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48775" y="5594843"/>
            <a:ext cx="1879912" cy="829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53405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2BEB5C0-104F-4C70-8505-12968DCE2754}"/>
              </a:ext>
            </a:extLst>
          </p:cNvPr>
          <p:cNvSpPr>
            <a:spLocks noGrp="1"/>
          </p:cNvSpPr>
          <p:nvPr>
            <p:ph type="ctrTitle"/>
          </p:nvPr>
        </p:nvSpPr>
        <p:spPr>
          <a:xfrm>
            <a:off x="697584" y="537328"/>
            <a:ext cx="9296888" cy="1212384"/>
          </a:xfrm>
        </p:spPr>
        <p:txBody>
          <a:bodyPr>
            <a:noAutofit/>
          </a:bodyPr>
          <a:lstStyle/>
          <a:p>
            <a:r>
              <a:rPr lang="sv-SE" sz="5400" b="1" dirty="0">
                <a:effectLst>
                  <a:outerShdw blurRad="38100" dist="38100" dir="2700000" algn="tl">
                    <a:srgbClr val="000000">
                      <a:alpha val="43137"/>
                    </a:srgbClr>
                  </a:outerShdw>
                </a:effectLst>
              </a:rPr>
              <a:t>Några idéer!</a:t>
            </a:r>
          </a:p>
        </p:txBody>
      </p:sp>
      <p:pic>
        <p:nvPicPr>
          <p:cNvPr id="7" name="Bildobjekt 6">
            <a:extLst>
              <a:ext uri="{FF2B5EF4-FFF2-40B4-BE49-F238E27FC236}">
                <a16:creationId xmlns:a16="http://schemas.microsoft.com/office/drawing/2014/main" id="{E92443CD-EA7C-49C4-98F7-897E5475C2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0472" y="5634800"/>
            <a:ext cx="1880000" cy="789454"/>
          </a:xfrm>
          <a:prstGeom prst="rect">
            <a:avLst/>
          </a:prstGeom>
        </p:spPr>
      </p:pic>
      <p:pic>
        <p:nvPicPr>
          <p:cNvPr id="8" name="Bildobjekt 7">
            <a:extLst>
              <a:ext uri="{FF2B5EF4-FFF2-40B4-BE49-F238E27FC236}">
                <a16:creationId xmlns:a16="http://schemas.microsoft.com/office/drawing/2014/main" id="{B973A66E-59FD-4D84-A645-A082C47BC89A}"/>
              </a:ext>
            </a:extLst>
          </p:cNvPr>
          <p:cNvPicPr>
            <a:picLocks noChangeAspect="1"/>
          </p:cNvPicPr>
          <p:nvPr/>
        </p:nvPicPr>
        <p:blipFill>
          <a:blip r:embed="rId3"/>
          <a:stretch>
            <a:fillRect/>
          </a:stretch>
        </p:blipFill>
        <p:spPr>
          <a:xfrm>
            <a:off x="5028327" y="5744742"/>
            <a:ext cx="1922506" cy="589381"/>
          </a:xfrm>
          <a:prstGeom prst="rect">
            <a:avLst/>
          </a:prstGeom>
        </p:spPr>
      </p:pic>
      <p:pic>
        <p:nvPicPr>
          <p:cNvPr id="9" name="Picture 4" descr="SKPF logo">
            <a:extLst>
              <a:ext uri="{FF2B5EF4-FFF2-40B4-BE49-F238E27FC236}">
                <a16:creationId xmlns:a16="http://schemas.microsoft.com/office/drawing/2014/main" id="{CFE27C55-CE1E-446D-A2C6-3A044D0C8B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48688" y="5708956"/>
            <a:ext cx="1879912" cy="829411"/>
          </a:xfrm>
          <a:prstGeom prst="rect">
            <a:avLst/>
          </a:prstGeom>
          <a:noFill/>
          <a:extLst>
            <a:ext uri="{909E8E84-426E-40DD-AFC4-6F175D3DCCD1}">
              <a14:hiddenFill xmlns:a14="http://schemas.microsoft.com/office/drawing/2010/main">
                <a:solidFill>
                  <a:srgbClr val="FFFFFF"/>
                </a:solidFill>
              </a14:hiddenFill>
            </a:ext>
          </a:extLst>
        </p:spPr>
      </p:pic>
      <p:sp>
        <p:nvSpPr>
          <p:cNvPr id="14" name="Ellips 13">
            <a:extLst>
              <a:ext uri="{FF2B5EF4-FFF2-40B4-BE49-F238E27FC236}">
                <a16:creationId xmlns:a16="http://schemas.microsoft.com/office/drawing/2014/main" id="{3E8234FD-12C0-4B53-B466-DD61C58D931C}"/>
              </a:ext>
            </a:extLst>
          </p:cNvPr>
          <p:cNvSpPr/>
          <p:nvPr/>
        </p:nvSpPr>
        <p:spPr>
          <a:xfrm>
            <a:off x="3723717" y="1883067"/>
            <a:ext cx="2520192" cy="1530003"/>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400" dirty="0">
                <a:solidFill>
                  <a:prstClr val="black"/>
                </a:solidFill>
                <a:effectLst>
                  <a:outerShdw blurRad="38100" dist="38100" dir="2700000" algn="tl">
                    <a:srgbClr val="000000">
                      <a:alpha val="43137"/>
                    </a:srgbClr>
                  </a:outerShdw>
                </a:effectLst>
              </a:rPr>
              <a:t>Ta hjälp av hemtjänsten</a:t>
            </a:r>
            <a:endParaRPr lang="sv-SE" sz="2400" dirty="0">
              <a:effectLst>
                <a:outerShdw blurRad="38100" dist="38100" dir="2700000" algn="tl">
                  <a:srgbClr val="000000">
                    <a:alpha val="43137"/>
                  </a:srgbClr>
                </a:outerShdw>
              </a:effectLst>
            </a:endParaRPr>
          </a:p>
        </p:txBody>
      </p:sp>
      <p:sp>
        <p:nvSpPr>
          <p:cNvPr id="20" name="Ellips 19">
            <a:extLst>
              <a:ext uri="{FF2B5EF4-FFF2-40B4-BE49-F238E27FC236}">
                <a16:creationId xmlns:a16="http://schemas.microsoft.com/office/drawing/2014/main" id="{3F6CDEF8-B811-4917-AE09-B8B8A066A360}"/>
              </a:ext>
            </a:extLst>
          </p:cNvPr>
          <p:cNvSpPr/>
          <p:nvPr/>
        </p:nvSpPr>
        <p:spPr>
          <a:xfrm>
            <a:off x="8280056" y="914805"/>
            <a:ext cx="2474752" cy="1563455"/>
          </a:xfrm>
          <a:prstGeom prst="ellipse">
            <a:avLst/>
          </a:prstGeom>
          <a:solidFill>
            <a:srgbClr val="28ED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2">
                  <a:lumMod val="75000"/>
                </a:schemeClr>
              </a:solidFill>
            </a:endParaRPr>
          </a:p>
        </p:txBody>
      </p:sp>
      <p:sp>
        <p:nvSpPr>
          <p:cNvPr id="12" name="textruta 11">
            <a:extLst>
              <a:ext uri="{FF2B5EF4-FFF2-40B4-BE49-F238E27FC236}">
                <a16:creationId xmlns:a16="http://schemas.microsoft.com/office/drawing/2014/main" id="{994DE0A9-965B-4462-86D9-2B1CAC5585B8}"/>
              </a:ext>
            </a:extLst>
          </p:cNvPr>
          <p:cNvSpPr txBox="1"/>
          <p:nvPr/>
        </p:nvSpPr>
        <p:spPr>
          <a:xfrm>
            <a:off x="8367749" y="1488944"/>
            <a:ext cx="2367058" cy="461665"/>
          </a:xfrm>
          <a:prstGeom prst="rect">
            <a:avLst/>
          </a:prstGeom>
          <a:noFill/>
        </p:spPr>
        <p:txBody>
          <a:bodyPr wrap="none" rtlCol="0">
            <a:spAutoFit/>
          </a:bodyPr>
          <a:lstStyle/>
          <a:p>
            <a:r>
              <a:rPr lang="sv-SE" sz="2400" dirty="0">
                <a:solidFill>
                  <a:prstClr val="black"/>
                </a:solidFill>
                <a:effectLst>
                  <a:outerShdw blurRad="38100" dist="38100" dir="2700000" algn="tl">
                    <a:srgbClr val="000000">
                      <a:alpha val="43137"/>
                    </a:srgbClr>
                  </a:outerShdw>
                </a:effectLst>
              </a:rPr>
              <a:t>Promenadkompis</a:t>
            </a:r>
            <a:endParaRPr lang="sv-SE" sz="2400" dirty="0">
              <a:effectLst>
                <a:outerShdw blurRad="38100" dist="38100" dir="2700000" algn="tl">
                  <a:srgbClr val="000000">
                    <a:alpha val="43137"/>
                  </a:srgbClr>
                </a:outerShdw>
              </a:effectLst>
            </a:endParaRPr>
          </a:p>
        </p:txBody>
      </p:sp>
      <p:sp>
        <p:nvSpPr>
          <p:cNvPr id="25" name="Ellips 24">
            <a:extLst>
              <a:ext uri="{FF2B5EF4-FFF2-40B4-BE49-F238E27FC236}">
                <a16:creationId xmlns:a16="http://schemas.microsoft.com/office/drawing/2014/main" id="{0D48FF8B-F8DB-44A2-9F0F-FE102CB48292}"/>
              </a:ext>
            </a:extLst>
          </p:cNvPr>
          <p:cNvSpPr/>
          <p:nvPr/>
        </p:nvSpPr>
        <p:spPr>
          <a:xfrm>
            <a:off x="6178492" y="1587070"/>
            <a:ext cx="2648123" cy="1563455"/>
          </a:xfrm>
          <a:prstGeom prst="ellipse">
            <a:avLst/>
          </a:prstGeom>
          <a:solidFill>
            <a:srgbClr val="F265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2">
                  <a:lumMod val="75000"/>
                </a:schemeClr>
              </a:solidFill>
            </a:endParaRPr>
          </a:p>
        </p:txBody>
      </p:sp>
      <p:sp>
        <p:nvSpPr>
          <p:cNvPr id="13" name="textruta 12">
            <a:extLst>
              <a:ext uri="{FF2B5EF4-FFF2-40B4-BE49-F238E27FC236}">
                <a16:creationId xmlns:a16="http://schemas.microsoft.com/office/drawing/2014/main" id="{D63CBE39-5FA5-48F8-B596-E6D21C1F6FCF}"/>
              </a:ext>
            </a:extLst>
          </p:cNvPr>
          <p:cNvSpPr txBox="1"/>
          <p:nvPr/>
        </p:nvSpPr>
        <p:spPr>
          <a:xfrm>
            <a:off x="6178492" y="2085054"/>
            <a:ext cx="2697059" cy="461665"/>
          </a:xfrm>
          <a:prstGeom prst="rect">
            <a:avLst/>
          </a:prstGeom>
          <a:noFill/>
          <a:scene3d>
            <a:camera prst="orthographicFront"/>
            <a:lightRig rig="threePt" dir="t"/>
          </a:scene3d>
          <a:sp3d>
            <a:bevelT/>
          </a:sp3d>
        </p:spPr>
        <p:txBody>
          <a:bodyPr wrap="square" rtlCol="0">
            <a:spAutoFit/>
          </a:bodyPr>
          <a:lstStyle/>
          <a:p>
            <a:r>
              <a:rPr lang="sv-SE" sz="2400" dirty="0">
                <a:solidFill>
                  <a:prstClr val="black"/>
                </a:solidFill>
                <a:effectLst>
                  <a:outerShdw blurRad="38100" dist="38100" dir="2700000" algn="tl">
                    <a:srgbClr val="000000">
                      <a:alpha val="43137"/>
                    </a:srgbClr>
                  </a:outerShdw>
                </a:effectLst>
              </a:rPr>
              <a:t>Trygghetsringningar</a:t>
            </a:r>
            <a:endParaRPr lang="sv-SE" sz="2400" dirty="0">
              <a:effectLst>
                <a:outerShdw blurRad="38100" dist="38100" dir="2700000" algn="tl">
                  <a:srgbClr val="000000">
                    <a:alpha val="43137"/>
                  </a:srgbClr>
                </a:outerShdw>
              </a:effectLst>
            </a:endParaRPr>
          </a:p>
        </p:txBody>
      </p:sp>
      <p:sp>
        <p:nvSpPr>
          <p:cNvPr id="26" name="Ellips 25">
            <a:extLst>
              <a:ext uri="{FF2B5EF4-FFF2-40B4-BE49-F238E27FC236}">
                <a16:creationId xmlns:a16="http://schemas.microsoft.com/office/drawing/2014/main" id="{35B94C91-4047-4E2E-BE05-82E48012515A}"/>
              </a:ext>
            </a:extLst>
          </p:cNvPr>
          <p:cNvSpPr/>
          <p:nvPr/>
        </p:nvSpPr>
        <p:spPr>
          <a:xfrm>
            <a:off x="951323" y="2663998"/>
            <a:ext cx="2298875" cy="156345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2">
                  <a:lumMod val="75000"/>
                </a:schemeClr>
              </a:solidFill>
            </a:endParaRPr>
          </a:p>
        </p:txBody>
      </p:sp>
      <p:sp>
        <p:nvSpPr>
          <p:cNvPr id="10" name="Rektangel 9">
            <a:extLst>
              <a:ext uri="{FF2B5EF4-FFF2-40B4-BE49-F238E27FC236}">
                <a16:creationId xmlns:a16="http://schemas.microsoft.com/office/drawing/2014/main" id="{AF18E5EB-661F-486D-BE9B-326074FCBB5E}"/>
              </a:ext>
            </a:extLst>
          </p:cNvPr>
          <p:cNvSpPr/>
          <p:nvPr/>
        </p:nvSpPr>
        <p:spPr>
          <a:xfrm>
            <a:off x="1145328" y="3180364"/>
            <a:ext cx="2474752" cy="461665"/>
          </a:xfrm>
          <a:prstGeom prst="rect">
            <a:avLst/>
          </a:prstGeom>
        </p:spPr>
        <p:txBody>
          <a:bodyPr wrap="square">
            <a:spAutoFit/>
          </a:bodyPr>
          <a:lstStyle/>
          <a:p>
            <a:r>
              <a:rPr lang="sv-SE" sz="2400" dirty="0">
                <a:solidFill>
                  <a:prstClr val="black"/>
                </a:solidFill>
                <a:effectLst>
                  <a:outerShdw blurRad="38100" dist="38100" dir="2700000" algn="tl">
                    <a:srgbClr val="000000">
                      <a:alpha val="43137"/>
                    </a:srgbClr>
                  </a:outerShdw>
                </a:effectLst>
              </a:rPr>
              <a:t>Måltidsvänner</a:t>
            </a:r>
            <a:endParaRPr lang="sv-SE" sz="2400" dirty="0">
              <a:effectLst>
                <a:outerShdw blurRad="38100" dist="38100" dir="2700000" algn="tl">
                  <a:srgbClr val="000000">
                    <a:alpha val="43137"/>
                  </a:srgbClr>
                </a:outerShdw>
              </a:effectLst>
            </a:endParaRPr>
          </a:p>
        </p:txBody>
      </p:sp>
      <p:sp>
        <p:nvSpPr>
          <p:cNvPr id="28" name="Ellips 27">
            <a:extLst>
              <a:ext uri="{FF2B5EF4-FFF2-40B4-BE49-F238E27FC236}">
                <a16:creationId xmlns:a16="http://schemas.microsoft.com/office/drawing/2014/main" id="{E4A1F64D-DF61-4448-A60E-D052BB3EC859}"/>
              </a:ext>
            </a:extLst>
          </p:cNvPr>
          <p:cNvSpPr/>
          <p:nvPr/>
        </p:nvSpPr>
        <p:spPr>
          <a:xfrm>
            <a:off x="8669325" y="2328685"/>
            <a:ext cx="1943456" cy="1530003"/>
          </a:xfrm>
          <a:prstGeom prst="ellipse">
            <a:avLst/>
          </a:prstGeom>
          <a:solidFill>
            <a:srgbClr val="37CB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400" dirty="0">
                <a:solidFill>
                  <a:schemeClr val="tx1"/>
                </a:solidFill>
                <a:effectLst>
                  <a:outerShdw blurRad="38100" dist="38100" dir="2700000" algn="tl">
                    <a:srgbClr val="000000">
                      <a:alpha val="43137"/>
                    </a:srgbClr>
                  </a:outerShdw>
                </a:effectLst>
              </a:rPr>
              <a:t>Samtals-grupper</a:t>
            </a:r>
          </a:p>
        </p:txBody>
      </p:sp>
      <p:sp>
        <p:nvSpPr>
          <p:cNvPr id="29" name="Ellips 28">
            <a:extLst>
              <a:ext uri="{FF2B5EF4-FFF2-40B4-BE49-F238E27FC236}">
                <a16:creationId xmlns:a16="http://schemas.microsoft.com/office/drawing/2014/main" id="{34B5755D-AB2E-49AD-A82C-5969E9B206E6}"/>
              </a:ext>
            </a:extLst>
          </p:cNvPr>
          <p:cNvSpPr/>
          <p:nvPr/>
        </p:nvSpPr>
        <p:spPr>
          <a:xfrm>
            <a:off x="3177218" y="3315615"/>
            <a:ext cx="2833646" cy="1311948"/>
          </a:xfrm>
          <a:prstGeom prst="ellipse">
            <a:avLst/>
          </a:prstGeom>
          <a:solidFill>
            <a:srgbClr val="DA16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400" dirty="0">
                <a:solidFill>
                  <a:prstClr val="black"/>
                </a:solidFill>
                <a:effectLst>
                  <a:outerShdw blurRad="38100" dist="38100" dir="2700000" algn="tl">
                    <a:srgbClr val="000000">
                      <a:alpha val="43137"/>
                    </a:srgbClr>
                  </a:outerShdw>
                </a:effectLst>
              </a:rPr>
              <a:t>Samarbeta med andra </a:t>
            </a:r>
            <a:endParaRPr lang="sv-SE" sz="2400" dirty="0">
              <a:effectLst>
                <a:outerShdw blurRad="38100" dist="38100" dir="2700000" algn="tl">
                  <a:srgbClr val="000000">
                    <a:alpha val="43137"/>
                  </a:srgbClr>
                </a:outerShdw>
              </a:effectLst>
            </a:endParaRPr>
          </a:p>
        </p:txBody>
      </p:sp>
      <p:sp>
        <p:nvSpPr>
          <p:cNvPr id="30" name="Ellips 29">
            <a:extLst>
              <a:ext uri="{FF2B5EF4-FFF2-40B4-BE49-F238E27FC236}">
                <a16:creationId xmlns:a16="http://schemas.microsoft.com/office/drawing/2014/main" id="{1787C13B-B883-4C80-A39B-22344FBFEB33}"/>
              </a:ext>
            </a:extLst>
          </p:cNvPr>
          <p:cNvSpPr/>
          <p:nvPr/>
        </p:nvSpPr>
        <p:spPr>
          <a:xfrm>
            <a:off x="5879282" y="3053647"/>
            <a:ext cx="2520192" cy="1439471"/>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400" dirty="0">
                <a:solidFill>
                  <a:schemeClr val="tx1"/>
                </a:solidFill>
                <a:effectLst>
                  <a:outerShdw blurRad="38100" dist="38100" dir="2700000" algn="tl">
                    <a:srgbClr val="000000">
                      <a:alpha val="43137"/>
                    </a:srgbClr>
                  </a:outerShdw>
                </a:effectLst>
              </a:rPr>
              <a:t>Kräv fler parkbänkar </a:t>
            </a:r>
          </a:p>
        </p:txBody>
      </p:sp>
      <p:sp>
        <p:nvSpPr>
          <p:cNvPr id="31" name="Ellips 30">
            <a:extLst>
              <a:ext uri="{FF2B5EF4-FFF2-40B4-BE49-F238E27FC236}">
                <a16:creationId xmlns:a16="http://schemas.microsoft.com/office/drawing/2014/main" id="{8C99970E-7038-4B13-9F8C-CD3108A06577}"/>
              </a:ext>
            </a:extLst>
          </p:cNvPr>
          <p:cNvSpPr/>
          <p:nvPr/>
        </p:nvSpPr>
        <p:spPr>
          <a:xfrm>
            <a:off x="1553661" y="3955219"/>
            <a:ext cx="2520192" cy="1530003"/>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400" dirty="0">
                <a:solidFill>
                  <a:schemeClr val="tx1"/>
                </a:solidFill>
                <a:effectLst>
                  <a:outerShdw blurRad="38100" dist="38100" dir="2700000" algn="tl">
                    <a:srgbClr val="000000">
                      <a:alpha val="43137"/>
                    </a:srgbClr>
                  </a:outerShdw>
                </a:effectLst>
              </a:rPr>
              <a:t>Bjud alla över 85 år på fest!</a:t>
            </a:r>
          </a:p>
        </p:txBody>
      </p:sp>
      <p:sp>
        <p:nvSpPr>
          <p:cNvPr id="32" name="Ellips 31">
            <a:extLst>
              <a:ext uri="{FF2B5EF4-FFF2-40B4-BE49-F238E27FC236}">
                <a16:creationId xmlns:a16="http://schemas.microsoft.com/office/drawing/2014/main" id="{BE888955-5769-4A75-8B2A-CF8E5F3A323B}"/>
              </a:ext>
            </a:extLst>
          </p:cNvPr>
          <p:cNvSpPr/>
          <p:nvPr/>
        </p:nvSpPr>
        <p:spPr>
          <a:xfrm>
            <a:off x="8436280" y="3697493"/>
            <a:ext cx="2520192" cy="1530003"/>
          </a:xfrm>
          <a:prstGeom prst="ellipse">
            <a:avLst/>
          </a:prstGeom>
          <a:solidFill>
            <a:srgbClr val="D61C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400" dirty="0">
                <a:solidFill>
                  <a:schemeClr val="tx1"/>
                </a:solidFill>
                <a:effectLst>
                  <a:outerShdw blurRad="38100" dist="38100" dir="2700000" algn="tl">
                    <a:srgbClr val="000000">
                      <a:alpha val="43137"/>
                    </a:srgbClr>
                  </a:outerShdw>
                </a:effectLst>
              </a:rPr>
              <a:t>Inspireras av andra</a:t>
            </a:r>
          </a:p>
        </p:txBody>
      </p:sp>
      <p:sp>
        <p:nvSpPr>
          <p:cNvPr id="33" name="Ellips 32">
            <a:extLst>
              <a:ext uri="{FF2B5EF4-FFF2-40B4-BE49-F238E27FC236}">
                <a16:creationId xmlns:a16="http://schemas.microsoft.com/office/drawing/2014/main" id="{5885C7AE-5DA0-4128-B7EF-5B7F136BEADB}"/>
              </a:ext>
            </a:extLst>
          </p:cNvPr>
          <p:cNvSpPr/>
          <p:nvPr/>
        </p:nvSpPr>
        <p:spPr>
          <a:xfrm>
            <a:off x="945590" y="1428882"/>
            <a:ext cx="3064008" cy="15300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400" dirty="0">
                <a:solidFill>
                  <a:schemeClr val="tx1"/>
                </a:solidFill>
                <a:effectLst>
                  <a:outerShdw blurRad="38100" dist="38100" dir="2700000" algn="tl">
                    <a:srgbClr val="000000">
                      <a:alpha val="43137"/>
                    </a:srgbClr>
                  </a:outerShdw>
                </a:effectLst>
              </a:rPr>
              <a:t>Bygg ett bra samarbete med kommunen</a:t>
            </a:r>
          </a:p>
        </p:txBody>
      </p:sp>
      <p:sp>
        <p:nvSpPr>
          <p:cNvPr id="34" name="Ellips 33">
            <a:extLst>
              <a:ext uri="{FF2B5EF4-FFF2-40B4-BE49-F238E27FC236}">
                <a16:creationId xmlns:a16="http://schemas.microsoft.com/office/drawing/2014/main" id="{6B39D679-BBC6-4D29-A768-CE2A9D3749A4}"/>
              </a:ext>
            </a:extLst>
          </p:cNvPr>
          <p:cNvSpPr/>
          <p:nvPr/>
        </p:nvSpPr>
        <p:spPr>
          <a:xfrm>
            <a:off x="5008828" y="4102263"/>
            <a:ext cx="2520192" cy="1530003"/>
          </a:xfrm>
          <a:prstGeom prst="ellipse">
            <a:avLst/>
          </a:prstGeom>
          <a:solidFill>
            <a:srgbClr val="93E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400" dirty="0">
                <a:solidFill>
                  <a:prstClr val="black"/>
                </a:solidFill>
                <a:effectLst>
                  <a:outerShdw blurRad="38100" dist="38100" dir="2700000" algn="tl">
                    <a:srgbClr val="000000">
                      <a:alpha val="43137"/>
                    </a:srgbClr>
                  </a:outerShdw>
                </a:effectLst>
              </a:rPr>
              <a:t>Starta studiecirkel</a:t>
            </a:r>
            <a:endParaRPr lang="sv-SE" sz="2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84564504"/>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3047</TotalTime>
  <Words>427</Words>
  <Application>Microsoft Office PowerPoint</Application>
  <PresentationFormat>Bredbild</PresentationFormat>
  <Paragraphs>58</Paragraphs>
  <Slides>10</Slides>
  <Notes>0</Notes>
  <HiddenSlides>0</HiddenSlides>
  <MMClips>0</MMClips>
  <ScaleCrop>false</ScaleCrop>
  <HeadingPairs>
    <vt:vector size="6" baseType="variant">
      <vt:variant>
        <vt:lpstr>Använt teckensnitt</vt:lpstr>
      </vt:variant>
      <vt:variant>
        <vt:i4>5</vt:i4>
      </vt:variant>
      <vt:variant>
        <vt:lpstr>Tema</vt:lpstr>
      </vt:variant>
      <vt:variant>
        <vt:i4>1</vt:i4>
      </vt:variant>
      <vt:variant>
        <vt:lpstr>Bildrubriker</vt:lpstr>
      </vt:variant>
      <vt:variant>
        <vt:i4>10</vt:i4>
      </vt:variant>
    </vt:vector>
  </HeadingPairs>
  <TitlesOfParts>
    <vt:vector size="16" baseType="lpstr">
      <vt:lpstr>Arial</vt:lpstr>
      <vt:lpstr>Arial Rounded MT Bold</vt:lpstr>
      <vt:lpstr>Calibri</vt:lpstr>
      <vt:lpstr>Calibri Light</vt:lpstr>
      <vt:lpstr>Wingdings</vt:lpstr>
      <vt:lpstr>Office-tema</vt:lpstr>
      <vt:lpstr>PowerPoint-presentation</vt:lpstr>
      <vt:lpstr>Tillsammans mot ensamhet  Vårt gemensamma arbete för att minska äldres ofrivilliga ensamhet</vt:lpstr>
      <vt:lpstr>Ensamhet- ett allvarligt problem</vt:lpstr>
      <vt:lpstr>Fakta!</vt:lpstr>
      <vt:lpstr>Äldre möter äldre</vt:lpstr>
      <vt:lpstr>Detta har vi gjort i projektet</vt:lpstr>
      <vt:lpstr>  Vi har ett särskilt ansvar och särskilda möjligheter</vt:lpstr>
      <vt:lpstr>Det är mycket vi kan göra</vt:lpstr>
      <vt:lpstr>Några idéer!</vt:lpstr>
      <vt:lpstr>Nu kör vi igång!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Malin Wennberg</dc:creator>
  <cp:lastModifiedBy>Carina Grave-Müller</cp:lastModifiedBy>
  <cp:revision>74</cp:revision>
  <cp:lastPrinted>2018-10-15T15:30:05Z</cp:lastPrinted>
  <dcterms:created xsi:type="dcterms:W3CDTF">2018-10-12T10:25:30Z</dcterms:created>
  <dcterms:modified xsi:type="dcterms:W3CDTF">2019-10-07T08:48:33Z</dcterms:modified>
</cp:coreProperties>
</file>