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7" r:id="rId2"/>
    <p:sldId id="300" r:id="rId3"/>
    <p:sldId id="459" r:id="rId4"/>
    <p:sldId id="480" r:id="rId5"/>
    <p:sldId id="465" r:id="rId6"/>
    <p:sldId id="261" r:id="rId7"/>
    <p:sldId id="282" r:id="rId8"/>
    <p:sldId id="486" r:id="rId9"/>
    <p:sldId id="457" r:id="rId10"/>
    <p:sldId id="464" r:id="rId11"/>
    <p:sldId id="461" r:id="rId12"/>
    <p:sldId id="482" r:id="rId13"/>
    <p:sldId id="481" r:id="rId14"/>
    <p:sldId id="485" r:id="rId15"/>
    <p:sldId id="487" r:id="rId16"/>
    <p:sldId id="290" r:id="rId17"/>
    <p:sldId id="475" r:id="rId18"/>
    <p:sldId id="288" r:id="rId19"/>
    <p:sldId id="467" r:id="rId20"/>
    <p:sldId id="312" r:id="rId21"/>
    <p:sldId id="311" r:id="rId22"/>
    <p:sldId id="295" r:id="rId23"/>
    <p:sldId id="299" r:id="rId24"/>
    <p:sldId id="278" r:id="rId25"/>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14">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4F7"/>
    <a:srgbClr val="E75113"/>
    <a:srgbClr val="008FCB"/>
    <a:srgbClr val="EB6909"/>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20"/>
    <p:restoredTop sz="96608" autoAdjust="0"/>
  </p:normalViewPr>
  <p:slideViewPr>
    <p:cSldViewPr snapToGrid="0" snapToObjects="1">
      <p:cViewPr varScale="1">
        <p:scale>
          <a:sx n="39" d="100"/>
          <a:sy n="39" d="100"/>
        </p:scale>
        <p:origin x="492" y="28"/>
      </p:cViewPr>
      <p:guideLst>
        <p:guide orient="horz" pos="2160"/>
        <p:guide orient="horz" pos="101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2024-09-22</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a:t>
            </a:fld>
            <a:endParaRPr lang="sv-SE"/>
          </a:p>
        </p:txBody>
      </p:sp>
    </p:spTree>
    <p:extLst>
      <p:ext uri="{BB962C8B-B14F-4D97-AF65-F5344CB8AC3E}">
        <p14:creationId xmlns:p14="http://schemas.microsoft.com/office/powerpoint/2010/main" val="232441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622" indent="0">
              <a:buNone/>
            </a:pPr>
            <a:r>
              <a:rPr lang="sv-SE" dirty="0"/>
              <a:t>1. tillhandahålla de hälso- och sjukvårdstjänster som krävs för att  tillgodose vanligt förekommande vårdbehov</a:t>
            </a:r>
          </a:p>
          <a:p>
            <a:pPr marL="22622" indent="0">
              <a:buNone/>
            </a:pPr>
            <a:r>
              <a:rPr lang="sv-SE" dirty="0"/>
              <a:t>2. se till att vården är lätt tillgänglig,</a:t>
            </a:r>
          </a:p>
          <a:p>
            <a:pPr marL="22622" indent="0">
              <a:buNone/>
            </a:pPr>
            <a:r>
              <a:rPr lang="sv-SE" dirty="0"/>
              <a:t>3.tillhandahålla förebyggande insatser utifrån såväl befolkningens behov som patientens individuella behov och förutsättningar,</a:t>
            </a:r>
          </a:p>
          <a:p>
            <a:pPr marL="22622" indent="0">
              <a:buNone/>
            </a:pPr>
            <a:r>
              <a:rPr lang="sv-SE" dirty="0"/>
              <a:t>4. samordna olika insatser för patienten i de fall det är mest ändamålsenligt att samordningen   sker inom primärvården</a:t>
            </a:r>
          </a:p>
          <a:p>
            <a:pPr marL="22622" indent="0">
              <a:buNone/>
            </a:pPr>
            <a:r>
              <a:rPr lang="sv-SE" dirty="0"/>
              <a:t>5. möjliggöra medverkan vid genomförande av forskningsarbete</a:t>
            </a:r>
          </a:p>
          <a:p>
            <a:pPr marL="22622" indent="0">
              <a:buNone/>
            </a:pPr>
            <a:endParaRPr lang="sv-SE" dirty="0"/>
          </a:p>
          <a:p>
            <a:pPr marL="22622" indent="0">
              <a:buNone/>
            </a:pPr>
            <a:r>
              <a:rPr lang="sv-SE" sz="1000" dirty="0"/>
              <a:t>Inriktningen för en nära och tillgänglig vård – en primärvårdsreform, riksdagsbeslut nov 2020</a:t>
            </a:r>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273959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16</a:t>
            </a:fld>
            <a:endParaRPr lang="sv-SE"/>
          </a:p>
        </p:txBody>
      </p:sp>
    </p:spTree>
    <p:extLst>
      <p:ext uri="{BB962C8B-B14F-4D97-AF65-F5344CB8AC3E}">
        <p14:creationId xmlns:p14="http://schemas.microsoft.com/office/powerpoint/2010/main" val="171064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B0E164D-EE8D-B448-BE8E-A1520703B60E}" type="slidenum">
              <a:rPr lang="sv-SE" smtClean="0"/>
              <a:t>17</a:t>
            </a:fld>
            <a:endParaRPr lang="sv-SE"/>
          </a:p>
        </p:txBody>
      </p:sp>
    </p:spTree>
    <p:extLst>
      <p:ext uri="{BB962C8B-B14F-4D97-AF65-F5344CB8AC3E}">
        <p14:creationId xmlns:p14="http://schemas.microsoft.com/office/powerpoint/2010/main" val="2984085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18</a:t>
            </a:fld>
            <a:endParaRPr lang="sv-SE"/>
          </a:p>
        </p:txBody>
      </p:sp>
    </p:spTree>
    <p:extLst>
      <p:ext uri="{BB962C8B-B14F-4D97-AF65-F5344CB8AC3E}">
        <p14:creationId xmlns:p14="http://schemas.microsoft.com/office/powerpoint/2010/main" val="4078163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a:t>Patientkontrakt</a:t>
            </a:r>
            <a:r>
              <a:rPr lang="sv-SE" baseline="0"/>
              <a:t> är en gemensam överenskommelse mellan vården och patienten som bidrar till bättre hälsa och vård.</a:t>
            </a:r>
            <a:br>
              <a:rPr lang="sv-SE" baseline="0"/>
            </a:br>
            <a:r>
              <a:rPr lang="sv-SE" baseline="0"/>
              <a:t>Bildens symbolik med handslaget som den gemensamma överenskommelsen vill signalera den mänskliga tryggheten och tilliten och tekniken som ett naturligt integrerat stöd till den.</a:t>
            </a:r>
            <a:endParaRPr lang="sv-SE"/>
          </a:p>
        </p:txBody>
      </p:sp>
      <p:sp>
        <p:nvSpPr>
          <p:cNvPr id="4" name="Platshållare för bildnummer 3"/>
          <p:cNvSpPr>
            <a:spLocks noGrp="1"/>
          </p:cNvSpPr>
          <p:nvPr>
            <p:ph type="sldNum" sz="quarter" idx="10"/>
          </p:nvPr>
        </p:nvSpPr>
        <p:spPr/>
        <p:txBody>
          <a:bodyPr/>
          <a:lstStyle/>
          <a:p>
            <a:fld id="{084955AC-4D21-4FDE-BA85-E0CB73C18532}" type="slidenum">
              <a:rPr lang="sv-SE" smtClean="0"/>
              <a:t>20</a:t>
            </a:fld>
            <a:endParaRPr lang="sv-SE"/>
          </a:p>
        </p:txBody>
      </p:sp>
    </p:spTree>
    <p:extLst>
      <p:ext uri="{BB962C8B-B14F-4D97-AF65-F5344CB8AC3E}">
        <p14:creationId xmlns:p14="http://schemas.microsoft.com/office/powerpoint/2010/main" val="259208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  inte vet mitt nästa steg</a:t>
            </a:r>
          </a:p>
          <a:p>
            <a:r>
              <a:rPr lang="sv-SE" sz="1200"/>
              <a:t>    det finns ingen tydlig plan som utgår från vad som är viktigt för mig, syfte och mål eller vem som gör vad</a:t>
            </a:r>
          </a:p>
          <a:p>
            <a:r>
              <a:rPr lang="sv-SE" sz="1200" b="1"/>
              <a:t>… inte vet vart eller till vem jag ska vända mig </a:t>
            </a:r>
          </a:p>
          <a:p>
            <a:r>
              <a:rPr lang="sv-SE" sz="1200"/>
              <a:t>     när jag inte mår bra eller inte har fått svar på mina prover eller väntar på att få tid för en undersökning       mm.</a:t>
            </a:r>
          </a:p>
          <a:p>
            <a:r>
              <a:rPr lang="sv-SE" sz="1200" b="1"/>
              <a:t>… inte har enkla sätt att ta kontakt </a:t>
            </a:r>
          </a:p>
          <a:p>
            <a:r>
              <a:rPr lang="sv-SE" sz="1200"/>
              <a:t>Ibland har jag en enkel fråga då vill jag kanske maila eller ringa, ibland passar det mig att få kontakt via video och ibland ses </a:t>
            </a:r>
          </a:p>
          <a:p>
            <a:r>
              <a:rPr lang="sv-SE" sz="1200" b="1"/>
              <a:t>… inte känner mig trygg </a:t>
            </a:r>
          </a:p>
          <a:p>
            <a:r>
              <a:rPr lang="sv-SE" sz="1200"/>
              <a:t>     för det är så många olika planer och personer att hålla koll på och jag vet inte om mina olika läkare och sköterskor talar med varandra när dom ändrar i mina läkemedel eller andra ordinationer</a:t>
            </a:r>
          </a:p>
          <a:p>
            <a:r>
              <a:rPr lang="sv-SE" sz="1200" b="1"/>
              <a:t>… inte har någon överblick </a:t>
            </a:r>
          </a:p>
          <a:p>
            <a:r>
              <a:rPr lang="sv-SE" sz="1200"/>
              <a:t>Det känns som det som jag som är projektledare för att få det att fungera, jag skulle verkligen behöva hjälp med hur allt hänger ihop och kan samordnas bättre, det skulle spara både min energi och tid och även vårdens tid för jag stör ju hela tiden när jag ringer för jag inte vet….</a:t>
            </a:r>
          </a:p>
          <a:p>
            <a:endParaRPr lang="sv-SE"/>
          </a:p>
        </p:txBody>
      </p:sp>
      <p:sp>
        <p:nvSpPr>
          <p:cNvPr id="4" name="Platshållare för bildnummer 3"/>
          <p:cNvSpPr>
            <a:spLocks noGrp="1"/>
          </p:cNvSpPr>
          <p:nvPr>
            <p:ph type="sldNum" sz="quarter" idx="5"/>
          </p:nvPr>
        </p:nvSpPr>
        <p:spPr/>
        <p:txBody>
          <a:bodyPr/>
          <a:lstStyle/>
          <a:p>
            <a:fld id="{E66D3A94-5586-4D4B-A73A-DC87AABF2E0F}" type="slidenum">
              <a:rPr lang="sv-SE" smtClean="0"/>
              <a:t>21</a:t>
            </a:fld>
            <a:endParaRPr lang="sv-SE"/>
          </a:p>
        </p:txBody>
      </p:sp>
    </p:spTree>
    <p:extLst>
      <p:ext uri="{BB962C8B-B14F-4D97-AF65-F5344CB8AC3E}">
        <p14:creationId xmlns:p14="http://schemas.microsoft.com/office/powerpoint/2010/main" val="105798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Personcentrerad vård är ett etiskt förhållningsätt som innebär att se den enskilda personen, involvera och anpassa efter individens behov och förutsättningar.</a:t>
            </a:r>
          </a:p>
          <a:p>
            <a:r>
              <a:rPr lang="sv-SE" sz="1200" b="0" i="0" kern="1200">
                <a:solidFill>
                  <a:schemeClr val="tx1"/>
                </a:solidFill>
                <a:effectLst/>
                <a:latin typeface="+mn-lt"/>
                <a:ea typeface="+mn-ea"/>
                <a:cs typeface="+mn-cs"/>
              </a:rPr>
              <a:t>Ett Patientkontrakt är ett sätt att säkerställa patienten delaktighet i sin egen hälsa och vård och stödja patienten att tillvarata och nyttja sina egna resurser. Innehållet i överenskommelsen ska spegla vad som ska ske i vårdkontakterna, när det ska ske och vem patienten ska vända sig till. Det ska vara tydligt både vad patienten och vården ska göra.</a:t>
            </a:r>
            <a:endParaRPr lang="sv-SE"/>
          </a:p>
        </p:txBody>
      </p:sp>
      <p:sp>
        <p:nvSpPr>
          <p:cNvPr id="4" name="Platshållare för bildnummer 3"/>
          <p:cNvSpPr>
            <a:spLocks noGrp="1"/>
          </p:cNvSpPr>
          <p:nvPr>
            <p:ph type="sldNum" sz="quarter" idx="10"/>
          </p:nvPr>
        </p:nvSpPr>
        <p:spPr/>
        <p:txBody>
          <a:bodyPr/>
          <a:lstStyle/>
          <a:p>
            <a:fld id="{A8FEEE50-C068-4CFE-88D2-7E8E5C4564BC}" type="slidenum">
              <a:rPr lang="sv-SE" smtClean="0"/>
              <a:t>22</a:t>
            </a:fld>
            <a:endParaRPr lang="sv-SE"/>
          </a:p>
        </p:txBody>
      </p:sp>
    </p:spTree>
    <p:extLst>
      <p:ext uri="{BB962C8B-B14F-4D97-AF65-F5344CB8AC3E}">
        <p14:creationId xmlns:p14="http://schemas.microsoft.com/office/powerpoint/2010/main" val="756364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1714" indent="-451714"/>
            <a:endParaRPr lang="sv-SE" baseline="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23</a:t>
            </a:fld>
            <a:endParaRPr lang="sv-SE"/>
          </a:p>
        </p:txBody>
      </p:sp>
    </p:spTree>
    <p:extLst>
      <p:ext uri="{BB962C8B-B14F-4D97-AF65-F5344CB8AC3E}">
        <p14:creationId xmlns:p14="http://schemas.microsoft.com/office/powerpoint/2010/main" val="299371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Omställning till en God och nära vård pågår i hela landet. Sker i olika takt och med olika prioriteringar. Och så skall det vara, regionerna är olika och likaså skiljer sig behoven och därmed prioriteringar. Omställningen har föregåtts av ett stort utredningsarbete, som startade med Effektiv Vård, SOU 2016:2 Göran Stjärnlöv, regeringens samordnare för hälso- och sjukvårdsfrågor. Där slogs fast att det svenska sjukvårdssystemet bygger på organisering utifrån diagnoser, sjukhus och specialiserad vård och att primärvården är dåligt utbyggd i jämförelse med andra länder. En av slutsatserna var att primärvården måste stärkas. Och det handlade inte om den primärvården som fanns då eller som till stora delar är likadan fortfarande idag. En ny utredare tillsattes för att gå vidare. Under fyra år har fyra delbetänkanden och ett slutbetänkande lagts fram. Resultatet är att svensk sjukvård måste ställas om till en Nära vård med primärvården som nav. </a:t>
            </a:r>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AE009-48E8-41C6-A400-FAC650C6A59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93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98652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Befolkningen lever allt längre vilket är en framgång för det svenska välfärdssamhället. Antalet gamla och unga ökar dock snabbare än befolkningen i arbetsför ålder och under den kommande 10-årsperioden prognostiseras gruppen i ålder 80 år och äldre att öka med närmare 50 procent medan gruppen i arbetsför ålder bedöms öka med endast 5 procent. Den demografiska förändringen innebär stora utmaningar att finansiera och inte minst bemanna hälso- och sjukvårdens verksamheter. Som en del av lösningen krävs att kommuner och regioner förändrar arbetssätt. Behålla nuvarande standard kräver nya arbetssätt och nyttjande av modern </a:t>
            </a:r>
            <a:r>
              <a:rPr lang="sv-SE" sz="1200" kern="1200" dirty="0" err="1">
                <a:solidFill>
                  <a:schemeClr val="tx1"/>
                </a:solidFill>
                <a:effectLst/>
                <a:latin typeface="+mn-lt"/>
                <a:ea typeface="+mn-ea"/>
                <a:cs typeface="+mn-cs"/>
              </a:rPr>
              <a:t>teknin</a:t>
            </a:r>
            <a:r>
              <a:rPr lang="sv-SE" sz="1200" kern="1200" dirty="0">
                <a:solidFill>
                  <a:schemeClr val="tx1"/>
                </a:solidFill>
                <a:effectLst/>
                <a:latin typeface="+mn-lt"/>
                <a:ea typeface="+mn-ea"/>
                <a:cs typeface="+mn-cs"/>
              </a:rPr>
              <a:t>.</a:t>
            </a:r>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4</a:t>
            </a:fld>
            <a:endParaRPr lang="sv-SE"/>
          </a:p>
        </p:txBody>
      </p:sp>
    </p:spTree>
    <p:extLst>
      <p:ext uri="{BB962C8B-B14F-4D97-AF65-F5344CB8AC3E}">
        <p14:creationId xmlns:p14="http://schemas.microsoft.com/office/powerpoint/2010/main" val="133913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97910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131279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jämförelser med andra länder där PV är utvecklad uppnås </a:t>
            </a:r>
          </a:p>
          <a:p>
            <a:pPr marL="0" indent="0">
              <a:buNone/>
            </a:pPr>
            <a:r>
              <a:rPr lang="sv-SE" dirty="0"/>
              <a:t>	- </a:t>
            </a:r>
            <a:r>
              <a:rPr lang="sv-SE" sz="1600" dirty="0"/>
              <a:t>Högre effektivitet för samma pengar </a:t>
            </a:r>
          </a:p>
          <a:p>
            <a:pPr marL="0" indent="0">
              <a:buNone/>
            </a:pPr>
            <a:r>
              <a:rPr lang="sv-SE" sz="1600" dirty="0"/>
              <a:t>	- Mer jämlik vård</a:t>
            </a:r>
          </a:p>
          <a:p>
            <a:pPr marL="0" indent="0">
              <a:buNone/>
            </a:pPr>
            <a:endParaRPr lang="sv-SE" sz="1600" dirty="0"/>
          </a:p>
          <a:p>
            <a:r>
              <a:rPr lang="sv-SE" dirty="0"/>
              <a:t>I jämförelse med 10 andra länder har Sverige</a:t>
            </a:r>
          </a:p>
          <a:p>
            <a:pPr lvl="1"/>
            <a:r>
              <a:rPr lang="sv-SE" dirty="0"/>
              <a:t>Medicinskt mycket god vård</a:t>
            </a:r>
          </a:p>
          <a:p>
            <a:pPr lvl="1"/>
            <a:r>
              <a:rPr lang="sv-SE" dirty="0"/>
              <a:t>Bemötande bra</a:t>
            </a:r>
          </a:p>
          <a:p>
            <a:pPr marL="457200" lvl="1" indent="0">
              <a:buNone/>
            </a:pPr>
            <a:endParaRPr lang="sv-SE" dirty="0"/>
          </a:p>
          <a:p>
            <a:pPr marL="457200" lvl="1" indent="0">
              <a:buNone/>
            </a:pPr>
            <a:r>
              <a:rPr lang="sv-SE" dirty="0"/>
              <a:t>MEN</a:t>
            </a:r>
          </a:p>
          <a:p>
            <a:pPr lvl="1"/>
            <a:r>
              <a:rPr lang="sv-SE" dirty="0"/>
              <a:t>Kommunikationen och samordningen mellan olika vårdgivare fungerar sämre</a:t>
            </a:r>
          </a:p>
          <a:p>
            <a:pPr lvl="1"/>
            <a:r>
              <a:rPr lang="sv-SE" dirty="0"/>
              <a:t>Viktig info angående hälsotillstånd överförs inte till patientens ordinarie läkare och vårdpersonal</a:t>
            </a:r>
          </a:p>
          <a:p>
            <a:pPr lvl="1"/>
            <a:r>
              <a:rPr lang="sv-SE" dirty="0"/>
              <a:t>Få patienter har namngiven fast läkarkontakt eller fast vårdkontakt</a:t>
            </a:r>
          </a:p>
          <a:p>
            <a:pPr lvl="1"/>
            <a:r>
              <a:rPr lang="sv-SE" dirty="0"/>
              <a:t>Längre väntetider och sämre tillgänglighet för vård</a:t>
            </a:r>
          </a:p>
          <a:p>
            <a:pPr lvl="1"/>
            <a:r>
              <a:rPr lang="sv-SE" dirty="0"/>
              <a:t>Kontinuiteten i vårdkontakterna är bristfällig</a:t>
            </a:r>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188118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5391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Omställning till en God och nära vård pågår i hela landet. Sker i olika takt och med olika prioriteringar. Och så skall det vara, regionerna är olika och likaså skiljer sig behoven och därmed prioriteringar.</a:t>
            </a:r>
          </a:p>
          <a:p>
            <a:endParaRPr lang="sv-SE" dirty="0"/>
          </a:p>
          <a:p>
            <a:r>
              <a:rPr lang="sv-SE" dirty="0"/>
              <a:t>Omställningen har föregåtts av ett stort utredningsarbete, som startade med Effektiv Vård, SOU 2016:2 Göran Stjärnlöv, regeringens samordnare för hälso- och sjukvårdsfrågor. Där slogs fast att det svenska sjukvårdssystemet bygger på organisering utifrån diagnoser, sjukhus och specialiserad vård och att primärvården är dåligt utbyggd i jämförelse med andra länder. En av slutsatserna var att primärvården måste stärkas. Och det handlade inte om den primärvården som fanns då eller som till stora delar är likadan fortfarande idag. </a:t>
            </a:r>
          </a:p>
          <a:p>
            <a:r>
              <a:rPr lang="sv-SE" dirty="0"/>
              <a:t>En ny utredare tillsattes för att gå vidare. Under fyra år har fyra delbetänkanden och ett slutbetänkande lagts fram. Resultatet är att svensk sjukvård måste ställas om till en Nära vård med primärvården som nav. </a:t>
            </a:r>
          </a:p>
          <a:p>
            <a:endParaRPr lang="sv-SE" dirty="0"/>
          </a:p>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1063888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6779703" y="6364739"/>
            <a:ext cx="2133600" cy="365125"/>
          </a:xfrm>
          <a:prstGeom prst="rect">
            <a:avLst/>
          </a:prstGeom>
        </p:spPr>
        <p:txBody>
          <a:bodyPr/>
          <a:lstStyle/>
          <a:p>
            <a:fld id="{332063FA-F158-B145-A53C-EFD7E6C84CF7}" type="slidenum">
              <a:rPr lang="sv-SE" smtClean="0"/>
              <a:t>‹#›</a:t>
            </a:fld>
            <a:endParaRPr lang="sv-SE"/>
          </a:p>
        </p:txBody>
      </p:sp>
      <p:pic>
        <p:nvPicPr>
          <p:cNvPr id="7" name="Bildobjekt 6" descr="SPF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150" y="2255540"/>
            <a:ext cx="4606593" cy="193414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5431068" y="2505620"/>
            <a:ext cx="3323465" cy="335789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5422601" y="1338890"/>
            <a:ext cx="3323465"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3" name="Platshållare för bild 2"/>
          <p:cNvSpPr>
            <a:spLocks noGrp="1"/>
          </p:cNvSpPr>
          <p:nvPr>
            <p:ph type="pic" sz="quarter" idx="14"/>
          </p:nvPr>
        </p:nvSpPr>
        <p:spPr>
          <a:xfrm>
            <a:off x="0" y="-8466"/>
            <a:ext cx="5224463"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685689"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3809007" cy="335789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5307013" y="2622550"/>
            <a:ext cx="2670175"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4285627" y="2547955"/>
            <a:ext cx="3809007" cy="335789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685689"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2" name="Platshållare för bild 2"/>
          <p:cNvSpPr>
            <a:spLocks noGrp="1"/>
          </p:cNvSpPr>
          <p:nvPr>
            <p:ph type="pic" sz="quarter" idx="14"/>
          </p:nvPr>
        </p:nvSpPr>
        <p:spPr>
          <a:xfrm>
            <a:off x="1291499" y="2622550"/>
            <a:ext cx="2670175"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AE409-8B95-C94E-BB53-DF8D6FF82F1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781A2DB-7C66-D347-9724-8F75A7A3DE8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2AC3EBD8-AFF8-E142-B4C9-BD48C14EAE8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05350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 och punkter">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Titeltext</a:t>
            </a:r>
          </a:p>
        </p:txBody>
      </p:sp>
      <p:sp>
        <p:nvSpPr>
          <p:cNvPr id="57" name="Shape 57"/>
          <p:cNvSpPr>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58" name="Shape 58"/>
          <p:cNvSpPr>
            <a:spLocks noGrp="1"/>
          </p:cNvSpPr>
          <p:nvPr>
            <p:ph type="sldNum" sz="quarter" idx="2"/>
          </p:nvPr>
        </p:nvSpPr>
        <p:spPr>
          <a:prstGeom prst="rect">
            <a:avLst/>
          </a:prstGeom>
        </p:spPr>
        <p:txBody>
          <a:bodyPr/>
          <a:lstStyle/>
          <a:p>
            <a:pPr defTabSz="685800">
              <a:defRPr/>
            </a:pPr>
            <a:fld id="{86CB4B4D-7CA3-9044-876B-883B54F8677D}" type="slidenum">
              <a:rPr lang="sv-SE" smtClean="0">
                <a:solidFill>
                  <a:prstClr val="black">
                    <a:tint val="75000"/>
                  </a:prstClr>
                </a:solidFill>
                <a:latin typeface="Calibri" panose="020F0502020204030204"/>
              </a:rPr>
              <a:pPr defTabSz="685800">
                <a:defRPr/>
              </a:pPr>
              <a:t>‹#›</a:t>
            </a:fld>
            <a:endParaRPr lang="sv-SE">
              <a:solidFill>
                <a:prstClr val="black">
                  <a:tint val="75000"/>
                </a:prstClr>
              </a:solidFill>
              <a:latin typeface="Calibri" panose="020F0502020204030204"/>
            </a:endParaRPr>
          </a:p>
        </p:txBody>
      </p:sp>
    </p:spTree>
    <p:extLst>
      <p:ext uri="{BB962C8B-B14F-4D97-AF65-F5344CB8AC3E}">
        <p14:creationId xmlns:p14="http://schemas.microsoft.com/office/powerpoint/2010/main" val="11709044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pic>
        <p:nvPicPr>
          <p:cNvPr id="7" name="Bildobjekt 6"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8150" y="2255540"/>
            <a:ext cx="4606593" cy="1934145"/>
          </a:xfrm>
          <a:prstGeom prst="rect">
            <a:avLst/>
          </a:prstGeom>
        </p:spPr>
      </p:pic>
      <p:sp>
        <p:nvSpPr>
          <p:cNvPr id="10" name="Platshållare för bildnummer 5"/>
          <p:cNvSpPr>
            <a:spLocks noGrp="1"/>
          </p:cNvSpPr>
          <p:nvPr>
            <p:ph type="sldNum" sz="quarter" idx="12"/>
          </p:nvPr>
        </p:nvSpPr>
        <p:spPr>
          <a:xfrm>
            <a:off x="7222921" y="6451134"/>
            <a:ext cx="1690382"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rot="21240000">
            <a:off x="2043513" y="1808744"/>
            <a:ext cx="6475042"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format</a:t>
            </a:r>
          </a:p>
        </p:txBody>
      </p:sp>
      <p:pic>
        <p:nvPicPr>
          <p:cNvPr id="8" name="Bildobjekt 7"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9144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9144000" cy="4377412"/>
          </a:xfrm>
          <a:prstGeom prst="rect">
            <a:avLst/>
          </a:prstGeom>
        </p:spPr>
      </p:pic>
      <p:sp>
        <p:nvSpPr>
          <p:cNvPr id="2" name="Rubrik 1"/>
          <p:cNvSpPr>
            <a:spLocks noGrp="1"/>
          </p:cNvSpPr>
          <p:nvPr userDrawn="1">
            <p:ph type="ctrTitle"/>
          </p:nvPr>
        </p:nvSpPr>
        <p:spPr>
          <a:xfrm>
            <a:off x="1278915" y="3063289"/>
            <a:ext cx="6648681" cy="1030539"/>
          </a:xfrm>
          <a:prstGeom prst="rect">
            <a:avLst/>
          </a:prstGeom>
        </p:spPr>
        <p:txBody>
          <a:bodyPr/>
          <a:lstStyle>
            <a:lvl1pPr>
              <a:defRPr>
                <a:solidFill>
                  <a:schemeClr val="bg1"/>
                </a:solidFill>
              </a:defRPr>
            </a:lvl1pPr>
          </a:lstStyle>
          <a:p>
            <a:r>
              <a:rPr lang="sv-SE"/>
              <a:t>Klicka här för att ändra format</a:t>
            </a:r>
          </a:p>
        </p:txBody>
      </p:sp>
      <p:sp>
        <p:nvSpPr>
          <p:cNvPr id="11"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6" name="Bildobjekt 5"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778710"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337841"/>
            <a:ext cx="677871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lvl1pPr marL="0" indent="0">
              <a:buFontTx/>
              <a:buNone/>
              <a:defRPr/>
            </a:lvl1pPr>
          </a:lstStyle>
          <a:p>
            <a:pPr lvl="0"/>
            <a:r>
              <a:rPr lang="sv-SE"/>
              <a:t>Redigera format för bakgrundstext</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778710" cy="818130"/>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337841"/>
            <a:ext cx="677871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lvl1pPr marL="0" indent="0">
              <a:buFontTx/>
              <a:buNone/>
              <a:defRPr/>
            </a:lvl1pPr>
          </a:lstStyle>
          <a:p>
            <a:pPr lvl="0"/>
            <a:r>
              <a:rPr lang="sv-SE"/>
              <a:t>Redigera format för bakgrundstext</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9144908"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a:t>Klicka på ikonen för att lägga till en bild</a:t>
            </a:r>
            <a:endParaRPr lang="nn-NO"/>
          </a:p>
        </p:txBody>
      </p:sp>
      <p:sp>
        <p:nvSpPr>
          <p:cNvPr id="7" name="Platshållare för rubrik 1"/>
          <p:cNvSpPr>
            <a:spLocks noGrp="1"/>
          </p:cNvSpPr>
          <p:nvPr>
            <p:ph type="title"/>
          </p:nvPr>
        </p:nvSpPr>
        <p:spPr>
          <a:xfrm rot="21120000">
            <a:off x="3435249" y="1025464"/>
            <a:ext cx="4587702"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format</a:t>
            </a:r>
            <a:endParaRPr lang="nn-NO"/>
          </a:p>
        </p:txBody>
      </p:sp>
      <p:pic>
        <p:nvPicPr>
          <p:cNvPr id="12" name="Bildobjekt 11" descr="SPF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291499" y="1253952"/>
            <a:ext cx="677871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291499" y="2547955"/>
            <a:ext cx="677871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7826927" y="6473797"/>
            <a:ext cx="1086375"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9" name="Bildobjekt 8" descr="SPF_Logo_RGB.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 id="2147483672"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rot="21240000">
            <a:off x="1933959" y="922393"/>
            <a:ext cx="6687580" cy="4195636"/>
          </a:xfrm>
        </p:spPr>
        <p:txBody>
          <a:bodyPr/>
          <a:lstStyle/>
          <a:p>
            <a:pPr algn="ctr">
              <a:spcBef>
                <a:spcPts val="0"/>
              </a:spcBef>
            </a:pPr>
            <a:br>
              <a:rPr lang="sv-SE" dirty="0">
                <a:solidFill>
                  <a:srgbClr val="219BD3"/>
                </a:solidFill>
                <a:latin typeface="Impact"/>
                <a:cs typeface="Impact"/>
              </a:rPr>
            </a:br>
            <a:r>
              <a:rPr lang="sv-SE" sz="4000" dirty="0">
                <a:solidFill>
                  <a:srgbClr val="219BD3"/>
                </a:solidFill>
                <a:latin typeface="Impact"/>
                <a:cs typeface="Impact"/>
              </a:rPr>
              <a:t> </a:t>
            </a:r>
            <a:r>
              <a:rPr lang="sv-SE" sz="4400" dirty="0">
                <a:solidFill>
                  <a:srgbClr val="219BD3"/>
                </a:solidFill>
                <a:latin typeface="Impact"/>
                <a:cs typeface="Impact"/>
              </a:rPr>
              <a:t>Patientråd På Vårdcentral</a:t>
            </a:r>
            <a:br>
              <a:rPr lang="sv-SE" sz="2400" dirty="0">
                <a:solidFill>
                  <a:srgbClr val="219BD3"/>
                </a:solidFill>
                <a:latin typeface="Impact"/>
                <a:cs typeface="Impact"/>
              </a:rPr>
            </a:br>
            <a:r>
              <a:rPr lang="sv-SE" sz="2400" dirty="0">
                <a:solidFill>
                  <a:srgbClr val="219BD3"/>
                </a:solidFill>
                <a:latin typeface="Impact"/>
                <a:cs typeface="Impact"/>
              </a:rPr>
              <a:t>en del i omställningen till </a:t>
            </a:r>
            <a:br>
              <a:rPr lang="sv-SE" sz="2400" dirty="0">
                <a:solidFill>
                  <a:srgbClr val="219BD3"/>
                </a:solidFill>
                <a:latin typeface="Impact"/>
                <a:cs typeface="Impact"/>
              </a:rPr>
            </a:br>
            <a:br>
              <a:rPr lang="sv-SE" sz="2400" dirty="0">
                <a:solidFill>
                  <a:srgbClr val="219BD3"/>
                </a:solidFill>
                <a:latin typeface="Impact"/>
                <a:cs typeface="Impact"/>
              </a:rPr>
            </a:br>
            <a:r>
              <a:rPr lang="sv-SE" sz="4400" dirty="0">
                <a:solidFill>
                  <a:srgbClr val="219BD3"/>
                </a:solidFill>
                <a:latin typeface="Impact"/>
                <a:cs typeface="Impact"/>
              </a:rPr>
              <a:t>God och Nära vård </a:t>
            </a:r>
            <a:br>
              <a:rPr lang="sv-SE" dirty="0">
                <a:solidFill>
                  <a:srgbClr val="219BD3"/>
                </a:solidFill>
                <a:latin typeface="Impact"/>
                <a:cs typeface="Impact"/>
              </a:rPr>
            </a:br>
            <a:r>
              <a:rPr lang="sv-SE" sz="2400" dirty="0">
                <a:solidFill>
                  <a:srgbClr val="219BD3"/>
                </a:solidFill>
                <a:latin typeface="Impact"/>
                <a:cs typeface="Impact"/>
              </a:rPr>
              <a:t>med primärvården som nav</a:t>
            </a:r>
            <a:br>
              <a:rPr lang="sv-SE" sz="4000" dirty="0">
                <a:solidFill>
                  <a:srgbClr val="219BD3"/>
                </a:solidFill>
                <a:latin typeface="Impact"/>
                <a:cs typeface="Impact"/>
              </a:rPr>
            </a:br>
            <a:br>
              <a:rPr lang="sv-SE" sz="4000" dirty="0">
                <a:solidFill>
                  <a:srgbClr val="219BD3"/>
                </a:solidFill>
                <a:latin typeface="Impact"/>
                <a:cs typeface="Impact"/>
              </a:rPr>
            </a:br>
            <a:r>
              <a:rPr lang="sv-SE" sz="2000" dirty="0">
                <a:solidFill>
                  <a:srgbClr val="219BD3"/>
                </a:solidFill>
                <a:latin typeface="Impact"/>
                <a:cs typeface="Impact"/>
              </a:rPr>
              <a:t>SPF Seniorerna Sörmland sept 2024</a:t>
            </a:r>
            <a:br>
              <a:rPr lang="sv-SE" sz="2000" dirty="0">
                <a:solidFill>
                  <a:srgbClr val="219BD3"/>
                </a:solidFill>
                <a:latin typeface="Impact"/>
                <a:cs typeface="Impact"/>
              </a:rPr>
            </a:br>
            <a:r>
              <a:rPr lang="sv-SE" sz="2000" dirty="0">
                <a:solidFill>
                  <a:srgbClr val="219BD3"/>
                </a:solidFill>
                <a:latin typeface="Impact"/>
                <a:cs typeface="Impact"/>
              </a:rPr>
              <a:t>AC Baar</a:t>
            </a:r>
            <a:br>
              <a:rPr lang="sv-SE" sz="2000" dirty="0">
                <a:solidFill>
                  <a:srgbClr val="219BD3"/>
                </a:solidFill>
                <a:latin typeface="Impact"/>
                <a:cs typeface="Impact"/>
              </a:rPr>
            </a:br>
            <a:endParaRPr lang="nn-NO" sz="4000" dirty="0"/>
          </a:p>
        </p:txBody>
      </p:sp>
      <p:sp>
        <p:nvSpPr>
          <p:cNvPr id="5" name="Rectangle 1028"/>
          <p:cNvSpPr>
            <a:spLocks noChangeArrowheads="1"/>
          </p:cNvSpPr>
          <p:nvPr/>
        </p:nvSpPr>
        <p:spPr bwMode="auto">
          <a:xfrm>
            <a:off x="8598829" y="6424111"/>
            <a:ext cx="313396" cy="23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00" tIns="46800" rIns="93600" bIns="46800" anchor="b">
            <a:spAutoFit/>
          </a:bodyPr>
          <a:lstStyle/>
          <a:p>
            <a:pPr algn="r" defTabSz="762000" eaLnBrk="0" hangingPunct="0">
              <a:spcBef>
                <a:spcPct val="50000"/>
              </a:spcBef>
              <a:buClrTx/>
              <a:buSzTx/>
              <a:buFontTx/>
              <a:buNone/>
            </a:pPr>
            <a:fld id="{57F281BD-FB49-48F6-A477-55EBB2E162A6}" type="slidenum">
              <a:rPr lang="en-GB" sz="900" smtClean="0">
                <a:latin typeface="Arial"/>
                <a:cs typeface="Arial"/>
              </a:rPr>
              <a:t>1</a:t>
            </a:fld>
            <a:endParaRPr lang="en-GB" sz="900" b="1" dirty="0">
              <a:latin typeface="Arial"/>
              <a:cs typeface="Arial"/>
            </a:endParaRPr>
          </a:p>
        </p:txBody>
      </p:sp>
    </p:spTree>
    <p:extLst>
      <p:ext uri="{BB962C8B-B14F-4D97-AF65-F5344CB8AC3E}">
        <p14:creationId xmlns:p14="http://schemas.microsoft.com/office/powerpoint/2010/main" val="33557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10</a:t>
            </a:fld>
            <a:endParaRPr lang="sv-SE"/>
          </a:p>
        </p:txBody>
      </p:sp>
      <p:sp>
        <p:nvSpPr>
          <p:cNvPr id="2" name="Rubrik 1"/>
          <p:cNvSpPr>
            <a:spLocks noGrp="1"/>
          </p:cNvSpPr>
          <p:nvPr>
            <p:ph type="title"/>
          </p:nvPr>
        </p:nvSpPr>
        <p:spPr>
          <a:xfrm>
            <a:off x="733744" y="606056"/>
            <a:ext cx="7963688" cy="489097"/>
          </a:xfrm>
        </p:spPr>
        <p:txBody>
          <a:bodyPr/>
          <a:lstStyle/>
          <a:p>
            <a:r>
              <a:rPr lang="nn-NO" sz="2400" dirty="0" err="1"/>
              <a:t>Nära</a:t>
            </a:r>
            <a:r>
              <a:rPr lang="nn-NO" sz="2400" dirty="0"/>
              <a:t> vård … vad </a:t>
            </a:r>
            <a:r>
              <a:rPr lang="nn-NO" sz="2400" dirty="0" err="1"/>
              <a:t>är</a:t>
            </a:r>
            <a:r>
              <a:rPr lang="nn-NO" sz="2400" dirty="0"/>
              <a:t> det?</a:t>
            </a:r>
          </a:p>
        </p:txBody>
      </p:sp>
      <p:pic>
        <p:nvPicPr>
          <p:cNvPr id="4" name="Platshållare för innehåll 3">
            <a:extLst>
              <a:ext uri="{FF2B5EF4-FFF2-40B4-BE49-F238E27FC236}">
                <a16:creationId xmlns:a16="http://schemas.microsoft.com/office/drawing/2014/main" id="{4B758EFD-C873-FB4D-9EB6-BD4AE5B8E867}"/>
              </a:ext>
            </a:extLst>
          </p:cNvPr>
          <p:cNvPicPr>
            <a:picLocks noGrp="1" noChangeAspect="1"/>
          </p:cNvPicPr>
          <p:nvPr>
            <p:ph sz="quarter" idx="13"/>
          </p:nvPr>
        </p:nvPicPr>
        <p:blipFill>
          <a:blip r:embed="rId3"/>
          <a:stretch>
            <a:fillRect/>
          </a:stretch>
        </p:blipFill>
        <p:spPr>
          <a:xfrm>
            <a:off x="590550" y="1511217"/>
            <a:ext cx="7962900" cy="4532478"/>
          </a:xfrm>
          <a:prstGeom prst="rect">
            <a:avLst/>
          </a:prstGeom>
        </p:spPr>
      </p:pic>
    </p:spTree>
    <p:extLst>
      <p:ext uri="{BB962C8B-B14F-4D97-AF65-F5344CB8AC3E}">
        <p14:creationId xmlns:p14="http://schemas.microsoft.com/office/powerpoint/2010/main" val="232489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11</a:t>
            </a:fld>
            <a:endParaRPr lang="sv-SE" dirty="0"/>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994616" y="862111"/>
            <a:ext cx="6572044" cy="725851"/>
          </a:xfrm>
        </p:spPr>
        <p:txBody>
          <a:bodyPr/>
          <a:lstStyle/>
          <a:p>
            <a:r>
              <a:rPr lang="sv-SE" sz="2800" dirty="0"/>
              <a:t>Kärnan i Nära Vård</a:t>
            </a:r>
            <a:br>
              <a:rPr lang="sv-SE" sz="2800" dirty="0"/>
            </a:br>
            <a:endParaRPr lang="sv-SE" dirty="0"/>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786911" y="1719307"/>
            <a:ext cx="6987454" cy="4382743"/>
          </a:xfrm>
        </p:spPr>
        <p:txBody>
          <a:bodyPr/>
          <a:lstStyle/>
          <a:p>
            <a:endParaRPr lang="sv-SE" sz="2000" dirty="0"/>
          </a:p>
          <a:p>
            <a:pPr marL="285750" indent="-285750">
              <a:buFont typeface="Arial" panose="020B0604020202020204" pitchFamily="34" charset="0"/>
              <a:buChar char="•"/>
            </a:pPr>
            <a:r>
              <a:rPr lang="sv-SE" sz="2000" dirty="0"/>
              <a:t>Från fokus på organisation till fokus på person och relation</a:t>
            </a:r>
          </a:p>
          <a:p>
            <a:endParaRPr lang="sv-SE" sz="2000" dirty="0"/>
          </a:p>
          <a:p>
            <a:pPr marL="285750" indent="-285750">
              <a:buFont typeface="Arial" panose="020B0604020202020204" pitchFamily="34" charset="0"/>
              <a:buChar char="•"/>
            </a:pPr>
            <a:r>
              <a:rPr lang="sv-SE" sz="2000" dirty="0"/>
              <a:t>Från invånare och patienter som passiva mottagare till aktiv medskapare</a:t>
            </a:r>
          </a:p>
          <a:p>
            <a:pPr marL="285750" indent="-285750">
              <a:buFont typeface="Arial" panose="020B0604020202020204" pitchFamily="34" charset="0"/>
              <a:buChar char="•"/>
            </a:pPr>
            <a:endParaRPr lang="sv-SE" sz="2000" dirty="0"/>
          </a:p>
          <a:p>
            <a:pPr marL="285750" indent="-285750">
              <a:buFont typeface="Arial" panose="020B0604020202020204" pitchFamily="34" charset="0"/>
              <a:buChar char="•"/>
            </a:pPr>
            <a:r>
              <a:rPr lang="sv-SE" sz="2000" dirty="0"/>
              <a:t>Från isolerade vård och omsorgsinsatser- till samordning utifrån personens fokus</a:t>
            </a:r>
          </a:p>
          <a:p>
            <a:pPr marL="285750" indent="-285750">
              <a:buFont typeface="Arial" panose="020B0604020202020204" pitchFamily="34" charset="0"/>
              <a:buChar char="•"/>
            </a:pPr>
            <a:endParaRPr lang="sv-SE" sz="2000" dirty="0"/>
          </a:p>
          <a:p>
            <a:pPr marL="285750" indent="-285750">
              <a:buFont typeface="Arial" panose="020B0604020202020204" pitchFamily="34" charset="0"/>
              <a:buChar char="•"/>
            </a:pPr>
            <a:r>
              <a:rPr lang="sv-SE" sz="2000" dirty="0"/>
              <a:t>Från reaktivt- till proaktivt och hälsofrämjande arbetssätt</a:t>
            </a:r>
          </a:p>
          <a:p>
            <a:r>
              <a:rPr lang="sv-SE" sz="2000" dirty="0"/>
              <a:t>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180006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12</a:t>
            </a:fld>
            <a:endParaRPr lang="sv-SE" dirty="0"/>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1287017" y="861937"/>
            <a:ext cx="6778710" cy="725851"/>
          </a:xfrm>
        </p:spPr>
        <p:txBody>
          <a:bodyPr/>
          <a:lstStyle/>
          <a:p>
            <a:r>
              <a:rPr lang="sv-SE" dirty="0"/>
              <a:t>Personcentrerat arbetssätt?</a:t>
            </a:r>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1078273" y="1912281"/>
            <a:ext cx="6987454" cy="5705365"/>
          </a:xfrm>
        </p:spPr>
        <p:txBody>
          <a:bodyPr/>
          <a:lstStyle/>
          <a:p>
            <a:pPr marL="285750" indent="-285750">
              <a:buFont typeface="Arial" panose="020B0604020202020204" pitchFamily="34" charset="0"/>
              <a:buChar char="•"/>
            </a:pPr>
            <a:r>
              <a:rPr lang="sv-SE" dirty="0"/>
              <a:t> Ett personcentrerat arbetssätt utgår från individens behov och förutsättningar. Det innebär att se, involvera och anpassa insatserna efter vad som är viktigt för just den personen. </a:t>
            </a:r>
          </a:p>
          <a:p>
            <a:pPr marL="285750" indent="-285750">
              <a:buFont typeface="Arial" panose="020B0604020202020204" pitchFamily="34" charset="0"/>
              <a:buChar char="•"/>
            </a:pPr>
            <a:endParaRPr lang="sv-SE" dirty="0"/>
          </a:p>
          <a:p>
            <a:pPr marL="285750" lvl="0" indent="-285750">
              <a:buFont typeface="Arial" panose="020B0604020202020204" pitchFamily="34" charset="0"/>
              <a:buChar char="•"/>
            </a:pPr>
            <a:r>
              <a:rPr lang="sv-SE" dirty="0"/>
              <a:t>Bygger på relationer, är hälsofrämjande, förebyggande och proaktiv</a:t>
            </a:r>
          </a:p>
          <a:p>
            <a:pPr lvl="0"/>
            <a:endParaRPr lang="sv-SE" dirty="0"/>
          </a:p>
          <a:p>
            <a:pPr marL="285750" lvl="0" indent="-285750">
              <a:buFont typeface="Arial" panose="020B0604020202020204" pitchFamily="34" charset="0"/>
              <a:buChar char="•"/>
            </a:pPr>
            <a:r>
              <a:rPr lang="sv-SE" dirty="0"/>
              <a:t>Bidrar till jämlik hälsa, trygghet och självständighet och grundas i gemensamt ansvarstagande och tillit mellan vårdgivare och den som får vården</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271701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19396" y="1290766"/>
            <a:ext cx="7433955" cy="1072423"/>
          </a:xfrm>
        </p:spPr>
        <p:txBody>
          <a:bodyPr>
            <a:noAutofit/>
          </a:bodyPr>
          <a:lstStyle/>
          <a:p>
            <a:r>
              <a:rPr lang="sv-SE" sz="2700" dirty="0"/>
              <a:t>Målbild</a:t>
            </a:r>
            <a:br>
              <a:rPr lang="sv-SE" sz="2100" dirty="0"/>
            </a:br>
            <a:r>
              <a:rPr lang="sv-SE" sz="1800" dirty="0"/>
              <a:t>Inriktningen för en nära och tillgänglig vård – en primärvårdsreform Riksdagsbeslut nov 2020</a:t>
            </a:r>
            <a:br>
              <a:rPr lang="sv-SE" sz="1800" dirty="0"/>
            </a:br>
            <a:endParaRPr lang="sv-SE" sz="1800" dirty="0"/>
          </a:p>
        </p:txBody>
      </p:sp>
      <p:sp>
        <p:nvSpPr>
          <p:cNvPr id="5" name="Platshållare för innehåll 4"/>
          <p:cNvSpPr>
            <a:spLocks noGrp="1"/>
          </p:cNvSpPr>
          <p:nvPr>
            <p:ph idx="1"/>
          </p:nvPr>
        </p:nvSpPr>
        <p:spPr>
          <a:xfrm>
            <a:off x="3010840" y="2689606"/>
            <a:ext cx="4821174" cy="3263504"/>
          </a:xfrm>
        </p:spPr>
        <p:txBody>
          <a:bodyPr>
            <a:normAutofit fontScale="85000" lnSpcReduction="10000"/>
          </a:bodyPr>
          <a:lstStyle/>
          <a:p>
            <a:pPr marL="22622" indent="0">
              <a:buNone/>
            </a:pPr>
            <a:r>
              <a:rPr lang="sv-SE" dirty="0"/>
              <a:t>”Hälso- och sjukvården ska ställa om så att </a:t>
            </a:r>
            <a:r>
              <a:rPr lang="sv-SE" b="1" dirty="0"/>
              <a:t>primärvården är navet </a:t>
            </a:r>
            <a:r>
              <a:rPr lang="sv-SE" dirty="0"/>
              <a:t>i vården och </a:t>
            </a:r>
            <a:r>
              <a:rPr lang="sv-SE" b="1" dirty="0"/>
              <a:t>samspelar </a:t>
            </a:r>
            <a:r>
              <a:rPr lang="sv-SE" dirty="0"/>
              <a:t>med annan hälso- och sjukvård och med socialtjänsten. </a:t>
            </a:r>
          </a:p>
          <a:p>
            <a:pPr marL="22622" indent="0">
              <a:buNone/>
            </a:pPr>
            <a:endParaRPr lang="sv-SE" dirty="0"/>
          </a:p>
          <a:p>
            <a:pPr marL="22622" indent="0">
              <a:buNone/>
            </a:pPr>
            <a:r>
              <a:rPr lang="sv-SE" dirty="0"/>
              <a:t>Målet med omställningen av hälso- och sjukvården ska vara att patienten får en </a:t>
            </a:r>
            <a:r>
              <a:rPr lang="sv-SE" b="1" dirty="0"/>
              <a:t>god, nära och samordnad </a:t>
            </a:r>
            <a:r>
              <a:rPr lang="sv-SE" dirty="0"/>
              <a:t>vård som stärker </a:t>
            </a:r>
            <a:r>
              <a:rPr lang="sv-SE" b="1" dirty="0"/>
              <a:t>hälsan</a:t>
            </a:r>
            <a:r>
              <a:rPr lang="sv-SE" dirty="0"/>
              <a:t>. </a:t>
            </a:r>
          </a:p>
          <a:p>
            <a:pPr marL="22622" indent="0">
              <a:buNone/>
            </a:pPr>
            <a:endParaRPr lang="sv-SE" dirty="0"/>
          </a:p>
          <a:p>
            <a:pPr marL="22622" indent="0">
              <a:buNone/>
            </a:pPr>
            <a:r>
              <a:rPr lang="sv-SE" dirty="0"/>
              <a:t>Målet ska också vara att </a:t>
            </a:r>
            <a:r>
              <a:rPr lang="sv-SE" b="1" dirty="0"/>
              <a:t>patienten är delaktig </a:t>
            </a:r>
            <a:r>
              <a:rPr lang="sv-SE" dirty="0"/>
              <a:t>utifrån sina förutsättningar och preferenser och att en </a:t>
            </a:r>
            <a:r>
              <a:rPr lang="sv-SE" b="1" dirty="0"/>
              <a:t>effektivare</a:t>
            </a:r>
            <a:r>
              <a:rPr lang="sv-SE" dirty="0"/>
              <a:t> användning av hälso- och sjukvårdens resurser ska kunna uppnås.” </a:t>
            </a:r>
          </a:p>
          <a:p>
            <a:endParaRPr lang="sv-SE" dirty="0"/>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12" y="2689606"/>
            <a:ext cx="2571750" cy="2571750"/>
          </a:xfrm>
          <a:prstGeom prst="rect">
            <a:avLst/>
          </a:prstGeom>
        </p:spPr>
      </p:pic>
    </p:spTree>
    <p:extLst>
      <p:ext uri="{BB962C8B-B14F-4D97-AF65-F5344CB8AC3E}">
        <p14:creationId xmlns:p14="http://schemas.microsoft.com/office/powerpoint/2010/main" val="318858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14</a:t>
            </a:fld>
            <a:endParaRPr lang="sv-SE" dirty="0"/>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898397" y="772885"/>
            <a:ext cx="6778710" cy="1045029"/>
          </a:xfrm>
        </p:spPr>
        <p:txBody>
          <a:bodyPr/>
          <a:lstStyle/>
          <a:p>
            <a:r>
              <a:rPr lang="sv-SE" sz="2400" dirty="0"/>
              <a:t>Var står vi idag? </a:t>
            </a:r>
            <a:br>
              <a:rPr lang="sv-SE" sz="2400" dirty="0"/>
            </a:br>
            <a:r>
              <a:rPr lang="sv-SE" sz="1800" dirty="0"/>
              <a:t>Socialstyrelsen, Sveriges kommuner och </a:t>
            </a:r>
            <a:br>
              <a:rPr lang="sv-SE" sz="1800" dirty="0"/>
            </a:br>
            <a:r>
              <a:rPr lang="sv-SE" sz="1800" dirty="0"/>
              <a:t>Myndighet för för vård och omsorgsanalys </a:t>
            </a:r>
            <a:br>
              <a:rPr lang="sv-SE" sz="1800" dirty="0"/>
            </a:br>
            <a:r>
              <a:rPr lang="sv-SE" sz="1800" dirty="0"/>
              <a:t>följer och stödjer utvecklingen</a:t>
            </a:r>
            <a:br>
              <a:rPr lang="sv-SE" sz="2400" dirty="0"/>
            </a:br>
            <a:endParaRPr lang="sv-SE" sz="2400" dirty="0"/>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739912" y="2049007"/>
            <a:ext cx="7664175" cy="4680857"/>
          </a:xfrm>
        </p:spPr>
        <p:txBody>
          <a:bodyPr/>
          <a:lstStyle/>
          <a:p>
            <a:pPr marL="285750" indent="-285750">
              <a:buFont typeface="Arial" panose="020B0604020202020204" pitchFamily="34" charset="0"/>
              <a:buChar char="•"/>
            </a:pPr>
            <a:r>
              <a:rPr lang="sv-SE" dirty="0"/>
              <a:t>Fast läkare och fast vårdkontakt, variation 7-96%</a:t>
            </a:r>
          </a:p>
          <a:p>
            <a:pPr marL="285750" indent="-285750">
              <a:buFont typeface="Arial" panose="020B0604020202020204" pitchFamily="34" charset="0"/>
              <a:buChar char="•"/>
            </a:pPr>
            <a:r>
              <a:rPr lang="sv-SE" dirty="0"/>
              <a:t>Riktmärket 1100 patienter/personer per allmänläkare uppnås inte</a:t>
            </a:r>
          </a:p>
          <a:p>
            <a:pPr marL="285750" indent="-285750">
              <a:buFont typeface="Arial" panose="020B0604020202020204" pitchFamily="34" charset="0"/>
              <a:buChar char="•"/>
            </a:pPr>
            <a:r>
              <a:rPr lang="sv-SE" dirty="0"/>
              <a:t>PVs andel av totala HOS kostnaden ökade ngt mellan 2019-2021 men andelen har minskat i vissa regioner</a:t>
            </a:r>
          </a:p>
          <a:p>
            <a:pPr marL="285750" indent="-285750">
              <a:buFont typeface="Arial" panose="020B0604020202020204" pitchFamily="34" charset="0"/>
              <a:buChar char="•"/>
            </a:pPr>
            <a:r>
              <a:rPr lang="sv-SE" dirty="0"/>
              <a:t>Leg. personal i regionens PV ökade men minskade i den kommunala PV</a:t>
            </a:r>
          </a:p>
          <a:p>
            <a:pPr marL="285750" indent="-285750">
              <a:buFont typeface="Arial" panose="020B0604020202020204" pitchFamily="34" charset="0"/>
              <a:buChar char="•"/>
            </a:pPr>
            <a:r>
              <a:rPr lang="sv-SE" dirty="0"/>
              <a:t>Digitala tjänster, besök, självmonitorering mm har ökat</a:t>
            </a:r>
          </a:p>
          <a:p>
            <a:pPr marL="285750" indent="-285750">
              <a:buFont typeface="Arial" panose="020B0604020202020204" pitchFamily="34" charset="0"/>
              <a:buChar char="•"/>
            </a:pPr>
            <a:r>
              <a:rPr lang="sv-SE" dirty="0"/>
              <a:t>Hälsofrämjande och förebyggande insatser varierar mycket</a:t>
            </a:r>
          </a:p>
          <a:p>
            <a:pPr marL="285750" indent="-285750">
              <a:buFont typeface="Arial" panose="020B0604020202020204" pitchFamily="34" charset="0"/>
              <a:buChar char="•"/>
            </a:pPr>
            <a:r>
              <a:rPr lang="sv-SE" dirty="0"/>
              <a:t>Utveckling på strategisk nivå pågår, gemensamma färdplaner och måldokument</a:t>
            </a:r>
          </a:p>
          <a:p>
            <a:pPr marL="285750" indent="-285750">
              <a:buFont typeface="Arial" panose="020B0604020202020204" pitchFamily="34" charset="0"/>
              <a:buChar char="•"/>
            </a:pPr>
            <a:r>
              <a:rPr lang="sv-SE" dirty="0"/>
              <a:t>Befolkningen inte märkt Bättre tillgänglighet, kortare vårdköer </a:t>
            </a:r>
          </a:p>
          <a:p>
            <a:pPr marL="285750" indent="-285750">
              <a:buFont typeface="Arial" panose="020B0604020202020204" pitchFamily="34" charset="0"/>
              <a:buChar char="•"/>
            </a:pPr>
            <a:r>
              <a:rPr lang="sv-SE" dirty="0"/>
              <a:t>Patientkontrakt inte vanligt–syftar till mer personcentrerad samordning</a:t>
            </a:r>
          </a:p>
        </p:txBody>
      </p:sp>
    </p:spTree>
    <p:extLst>
      <p:ext uri="{BB962C8B-B14F-4D97-AF65-F5344CB8AC3E}">
        <p14:creationId xmlns:p14="http://schemas.microsoft.com/office/powerpoint/2010/main" val="212045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15</a:t>
            </a:fld>
            <a:endParaRPr lang="sv-SE" dirty="0"/>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859049" y="930517"/>
            <a:ext cx="6778710" cy="1307356"/>
          </a:xfrm>
        </p:spPr>
        <p:txBody>
          <a:bodyPr/>
          <a:lstStyle/>
          <a:p>
            <a:r>
              <a:rPr lang="sv-SE" dirty="0"/>
              <a:t>Var står vi idag?</a:t>
            </a:r>
            <a:br>
              <a:rPr lang="sv-SE" dirty="0"/>
            </a:br>
            <a:br>
              <a:rPr lang="sv-SE" dirty="0"/>
            </a:br>
            <a:r>
              <a:rPr lang="sv-SE" sz="2400" dirty="0"/>
              <a:t>IVO (Inspektionen för Vård och Omsorg) och Patientnämnder/PAN</a:t>
            </a:r>
            <a:endParaRPr lang="sv-SE" dirty="0"/>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859049" y="2619646"/>
            <a:ext cx="6987454" cy="4491991"/>
          </a:xfrm>
        </p:spPr>
        <p:txBody>
          <a:bodyPr/>
          <a:lstStyle/>
          <a:p>
            <a:pPr marL="285750" indent="-285750">
              <a:buFont typeface="Arial" panose="020B0604020202020204" pitchFamily="34" charset="0"/>
              <a:buChar char="•"/>
            </a:pPr>
            <a:r>
              <a:rPr lang="sv-SE" dirty="0"/>
              <a:t>Vården är inte tillgänglig</a:t>
            </a:r>
          </a:p>
          <a:p>
            <a:pPr marL="285750" indent="-285750">
              <a:buFont typeface="Arial" panose="020B0604020202020204" pitchFamily="34" charset="0"/>
              <a:buChar char="•"/>
            </a:pPr>
            <a:r>
              <a:rPr lang="sv-SE" dirty="0"/>
              <a:t>Svårt att få kontakt</a:t>
            </a:r>
          </a:p>
          <a:p>
            <a:pPr marL="285750" indent="-285750">
              <a:buFont typeface="Arial" panose="020B0604020202020204" pitchFamily="34" charset="0"/>
              <a:buChar char="•"/>
            </a:pPr>
            <a:r>
              <a:rPr lang="sv-SE" dirty="0"/>
              <a:t>Långa väntetider för besök</a:t>
            </a:r>
          </a:p>
          <a:p>
            <a:pPr marL="285750" indent="-285750">
              <a:buFont typeface="Arial" panose="020B0604020202020204" pitchFamily="34" charset="0"/>
              <a:buChar char="•"/>
            </a:pPr>
            <a:r>
              <a:rPr lang="sv-SE" dirty="0"/>
              <a:t>Digitaliseringen skapar avstånd för vissa patienter</a:t>
            </a:r>
          </a:p>
          <a:p>
            <a:pPr marL="285750" indent="-285750">
              <a:buFont typeface="Arial" panose="020B0604020202020204" pitchFamily="34" charset="0"/>
              <a:buChar char="•"/>
            </a:pPr>
            <a:r>
              <a:rPr lang="sv-SE" dirty="0"/>
              <a:t>Begränsad valfrihet—att välja fast läkare</a:t>
            </a:r>
          </a:p>
          <a:p>
            <a:pPr marL="285750" indent="-285750">
              <a:buFont typeface="Arial" panose="020B0604020202020204" pitchFamily="34" charset="0"/>
              <a:buChar char="•"/>
            </a:pPr>
            <a:r>
              <a:rPr lang="sv-SE" dirty="0"/>
              <a:t>Saknar sammanhållen vård och tydligt vårdansvar</a:t>
            </a:r>
          </a:p>
          <a:p>
            <a:pPr marL="285750" indent="-285750">
              <a:buFont typeface="Arial" panose="020B0604020202020204" pitchFamily="34" charset="0"/>
              <a:buChar char="•"/>
            </a:pPr>
            <a:r>
              <a:rPr lang="sv-SE" dirty="0"/>
              <a:t>Kontinuitet med läkare</a:t>
            </a:r>
          </a:p>
          <a:p>
            <a:pPr marL="285750" indent="-285750">
              <a:buFont typeface="Arial" panose="020B0604020202020204" pitchFamily="34" charset="0"/>
              <a:buChar char="•"/>
            </a:pPr>
            <a:r>
              <a:rPr lang="sv-SE" dirty="0"/>
              <a:t>Vårdplan saknas</a:t>
            </a:r>
          </a:p>
        </p:txBody>
      </p:sp>
    </p:spTree>
    <p:extLst>
      <p:ext uri="{BB962C8B-B14F-4D97-AF65-F5344CB8AC3E}">
        <p14:creationId xmlns:p14="http://schemas.microsoft.com/office/powerpoint/2010/main" val="12243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16</a:t>
            </a:fld>
            <a:endParaRPr lang="sv-SE"/>
          </a:p>
        </p:txBody>
      </p:sp>
      <p:sp>
        <p:nvSpPr>
          <p:cNvPr id="12" name="Rubrik 11"/>
          <p:cNvSpPr>
            <a:spLocks noGrp="1"/>
          </p:cNvSpPr>
          <p:nvPr>
            <p:ph type="title"/>
          </p:nvPr>
        </p:nvSpPr>
        <p:spPr>
          <a:xfrm>
            <a:off x="1073791" y="989883"/>
            <a:ext cx="7295658" cy="767399"/>
          </a:xfrm>
        </p:spPr>
        <p:txBody>
          <a:bodyPr/>
          <a:lstStyle/>
          <a:p>
            <a:r>
              <a:rPr lang="sv-SE" dirty="0"/>
              <a:t>Fortsatt stora utmaningar!</a:t>
            </a:r>
            <a:endParaRPr lang="nn-NO" dirty="0"/>
          </a:p>
        </p:txBody>
      </p:sp>
      <p:sp>
        <p:nvSpPr>
          <p:cNvPr id="7" name="Platshållare för innehåll 6"/>
          <p:cNvSpPr>
            <a:spLocks noGrp="1"/>
          </p:cNvSpPr>
          <p:nvPr>
            <p:ph sz="quarter" idx="13"/>
          </p:nvPr>
        </p:nvSpPr>
        <p:spPr>
          <a:xfrm>
            <a:off x="1073791" y="1990163"/>
            <a:ext cx="6921114" cy="4141695"/>
          </a:xfrm>
        </p:spPr>
        <p:txBody>
          <a:bodyPr/>
          <a:lstStyle/>
          <a:p>
            <a:r>
              <a:rPr lang="sv-SE" dirty="0"/>
              <a:t>Jämlik vård och Valfrihet</a:t>
            </a:r>
          </a:p>
          <a:p>
            <a:r>
              <a:rPr lang="sv-SE" sz="1800" dirty="0"/>
              <a:t>Tillgång till personal, kompetens och vårdplatser</a:t>
            </a:r>
          </a:p>
          <a:p>
            <a:r>
              <a:rPr lang="sv-SE" dirty="0"/>
              <a:t>Tillgänglighet och kontinuitet </a:t>
            </a:r>
          </a:p>
          <a:p>
            <a:r>
              <a:rPr lang="sv-SE" dirty="0"/>
              <a:t>Fast läkarkontakt/vårdkontakt</a:t>
            </a:r>
          </a:p>
          <a:p>
            <a:r>
              <a:rPr lang="sv-SE" dirty="0"/>
              <a:t>Personcentrerat arbetssätt på individ och strukturnivå</a:t>
            </a:r>
          </a:p>
          <a:p>
            <a:r>
              <a:rPr lang="sv-SE" dirty="0"/>
              <a:t>Samordnad Individuell Planering; Patientkontrakt och SIP</a:t>
            </a:r>
          </a:p>
          <a:p>
            <a:r>
              <a:rPr lang="sv-SE" dirty="0"/>
              <a:t>P</a:t>
            </a:r>
            <a:r>
              <a:rPr lang="sv-SE" sz="1800" dirty="0"/>
              <a:t>roaktivitet, hälsofrämjande och förebyggande åtgärder</a:t>
            </a:r>
          </a:p>
          <a:p>
            <a:r>
              <a:rPr lang="sv-SE" sz="1800" dirty="0"/>
              <a:t>Fungerande samverkan och samordning inom och mellan vårdgivare (stuprörsorganisation)</a:t>
            </a:r>
          </a:p>
          <a:p>
            <a:r>
              <a:rPr lang="sv-SE" dirty="0"/>
              <a:t>K</a:t>
            </a:r>
            <a:r>
              <a:rPr lang="sv-SE" sz="1800" dirty="0"/>
              <a:t>ompatibla journal- och uppföljningssystem</a:t>
            </a:r>
          </a:p>
          <a:p>
            <a:endParaRPr lang="sv-SE" sz="1800" dirty="0"/>
          </a:p>
          <a:p>
            <a:endParaRPr lang="sv-SE" sz="1800" dirty="0"/>
          </a:p>
          <a:p>
            <a:endParaRPr lang="sv-SE" dirty="0"/>
          </a:p>
        </p:txBody>
      </p:sp>
      <p:sp>
        <p:nvSpPr>
          <p:cNvPr id="4" name="textruta 3">
            <a:extLst>
              <a:ext uri="{FF2B5EF4-FFF2-40B4-BE49-F238E27FC236}">
                <a16:creationId xmlns:a16="http://schemas.microsoft.com/office/drawing/2014/main" id="{FDC8BE21-FE43-3C24-5387-932BD315F589}"/>
              </a:ext>
            </a:extLst>
          </p:cNvPr>
          <p:cNvSpPr txBox="1"/>
          <p:nvPr/>
        </p:nvSpPr>
        <p:spPr>
          <a:xfrm>
            <a:off x="2286000" y="3244334"/>
            <a:ext cx="4572000" cy="369332"/>
          </a:xfrm>
          <a:prstGeom prst="rect">
            <a:avLst/>
          </a:prstGeom>
          <a:noFill/>
        </p:spPr>
        <p:txBody>
          <a:bodyPr wrap="square">
            <a:spAutoFit/>
          </a:bodyPr>
          <a:lstStyle/>
          <a:p>
            <a:r>
              <a:rPr lang="sv-SE" dirty="0"/>
              <a:t>Var står vi idag?</a:t>
            </a:r>
          </a:p>
        </p:txBody>
      </p:sp>
    </p:spTree>
    <p:extLst>
      <p:ext uri="{BB962C8B-B14F-4D97-AF65-F5344CB8AC3E}">
        <p14:creationId xmlns:p14="http://schemas.microsoft.com/office/powerpoint/2010/main" val="24469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rot="21240000">
            <a:off x="1963218" y="1073006"/>
            <a:ext cx="6475042" cy="1671005"/>
          </a:xfrm>
        </p:spPr>
        <p:txBody>
          <a:bodyPr/>
          <a:lstStyle/>
          <a:p>
            <a:pPr>
              <a:spcBef>
                <a:spcPts val="0"/>
              </a:spcBef>
            </a:pPr>
            <a:r>
              <a:rPr lang="sv-SE" sz="5400" dirty="0">
                <a:solidFill>
                  <a:srgbClr val="219BD3"/>
                </a:solidFill>
                <a:latin typeface="Impact"/>
                <a:cs typeface="Impact"/>
              </a:rPr>
              <a:t>God och nära vård </a:t>
            </a:r>
            <a:br>
              <a:rPr lang="sv-SE" sz="5400" dirty="0">
                <a:solidFill>
                  <a:srgbClr val="219BD3"/>
                </a:solidFill>
                <a:latin typeface="Impact"/>
                <a:cs typeface="Impact"/>
              </a:rPr>
            </a:br>
            <a:r>
              <a:rPr lang="sv-SE" sz="2800" dirty="0">
                <a:solidFill>
                  <a:srgbClr val="219BD3"/>
                </a:solidFill>
                <a:latin typeface="Impact"/>
                <a:cs typeface="Impact"/>
              </a:rPr>
              <a:t>med primärvården som </a:t>
            </a:r>
            <a:r>
              <a:rPr lang="sv-SE" sz="2800" dirty="0" err="1">
                <a:solidFill>
                  <a:srgbClr val="219BD3"/>
                </a:solidFill>
                <a:latin typeface="Impact"/>
                <a:cs typeface="Impact"/>
              </a:rPr>
              <a:t>nAV</a:t>
            </a:r>
            <a:br>
              <a:rPr lang="sv-SE" sz="3200" dirty="0">
                <a:solidFill>
                  <a:srgbClr val="219BD3"/>
                </a:solidFill>
                <a:latin typeface="Impact"/>
                <a:cs typeface="Impact"/>
              </a:rPr>
            </a:br>
            <a:r>
              <a:rPr lang="sv-SE" sz="4000" dirty="0">
                <a:solidFill>
                  <a:schemeClr val="accent2"/>
                </a:solidFill>
                <a:latin typeface="Impact"/>
                <a:cs typeface="Impact"/>
              </a:rPr>
              <a:t>Ett Hälsolyft för seniorer?</a:t>
            </a:r>
            <a:r>
              <a:rPr lang="sv-SE" sz="3200" dirty="0">
                <a:solidFill>
                  <a:schemeClr val="accent2"/>
                </a:solidFill>
                <a:latin typeface="Impact"/>
                <a:cs typeface="Impact"/>
              </a:rPr>
              <a:t> ?</a:t>
            </a:r>
            <a:br>
              <a:rPr lang="sv-SE" sz="3200" dirty="0">
                <a:solidFill>
                  <a:schemeClr val="tx1"/>
                </a:solidFill>
                <a:latin typeface="Impact"/>
                <a:cs typeface="Impact"/>
              </a:rPr>
            </a:br>
            <a:r>
              <a:rPr lang="sv-SE" sz="3200" dirty="0">
                <a:solidFill>
                  <a:schemeClr val="tx1"/>
                </a:solidFill>
                <a:latin typeface="Impact"/>
                <a:cs typeface="Impact"/>
              </a:rPr>
              <a:t>  </a:t>
            </a:r>
            <a:br>
              <a:rPr lang="sv-SE" sz="3200" dirty="0">
                <a:solidFill>
                  <a:schemeClr val="tx1"/>
                </a:solidFill>
                <a:latin typeface="Impact"/>
                <a:cs typeface="Impact"/>
              </a:rPr>
            </a:br>
            <a:br>
              <a:rPr lang="sv-SE" sz="3200" dirty="0">
                <a:solidFill>
                  <a:schemeClr val="tx1"/>
                </a:solidFill>
                <a:latin typeface="Impact"/>
                <a:cs typeface="Impact"/>
              </a:rPr>
            </a:br>
            <a:br>
              <a:rPr lang="sv-SE" sz="3200" dirty="0">
                <a:solidFill>
                  <a:schemeClr val="tx1"/>
                </a:solidFill>
                <a:latin typeface="Impact"/>
                <a:cs typeface="Impact"/>
              </a:rPr>
            </a:br>
            <a:br>
              <a:rPr lang="sv-SE" dirty="0">
                <a:solidFill>
                  <a:srgbClr val="219BD3"/>
                </a:solidFill>
                <a:latin typeface="Impact"/>
                <a:cs typeface="Impact"/>
              </a:rPr>
            </a:br>
            <a:br>
              <a:rPr lang="sv-SE" dirty="0">
                <a:solidFill>
                  <a:srgbClr val="219BD3"/>
                </a:solidFill>
                <a:latin typeface="Impact"/>
                <a:cs typeface="Impact"/>
              </a:rPr>
            </a:br>
            <a:endParaRPr lang="nn-NO" dirty="0"/>
          </a:p>
        </p:txBody>
      </p:sp>
      <p:sp>
        <p:nvSpPr>
          <p:cNvPr id="5" name="Rectangle 1028"/>
          <p:cNvSpPr>
            <a:spLocks noChangeArrowheads="1"/>
          </p:cNvSpPr>
          <p:nvPr/>
        </p:nvSpPr>
        <p:spPr bwMode="auto">
          <a:xfrm>
            <a:off x="8598829" y="6424111"/>
            <a:ext cx="313396" cy="23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00" tIns="46800" rIns="93600" bIns="46800" anchor="b">
            <a:spAutoFit/>
          </a:bodyPr>
          <a:lstStyle/>
          <a:p>
            <a:pPr algn="r" defTabSz="762000" eaLnBrk="0" hangingPunct="0">
              <a:spcBef>
                <a:spcPct val="50000"/>
              </a:spcBef>
              <a:buClrTx/>
              <a:buSzTx/>
              <a:buFontTx/>
              <a:buNone/>
            </a:pPr>
            <a:fld id="{57F281BD-FB49-48F6-A477-55EBB2E162A6}" type="slidenum">
              <a:rPr lang="en-GB" sz="900" smtClean="0">
                <a:latin typeface="Arial"/>
                <a:cs typeface="Arial"/>
              </a:rPr>
              <a:t>17</a:t>
            </a:fld>
            <a:endParaRPr lang="en-GB" sz="900" b="1">
              <a:latin typeface="Arial"/>
              <a:cs typeface="Arial"/>
            </a:endParaRPr>
          </a:p>
        </p:txBody>
      </p:sp>
      <p:pic>
        <p:nvPicPr>
          <p:cNvPr id="3" name="Bildobjekt 2">
            <a:extLst>
              <a:ext uri="{FF2B5EF4-FFF2-40B4-BE49-F238E27FC236}">
                <a16:creationId xmlns:a16="http://schemas.microsoft.com/office/drawing/2014/main" id="{BFD3C23E-F158-A08C-A0D2-BF7803D0308D}"/>
              </a:ext>
            </a:extLst>
          </p:cNvPr>
          <p:cNvPicPr>
            <a:picLocks noChangeAspect="1"/>
          </p:cNvPicPr>
          <p:nvPr/>
        </p:nvPicPr>
        <p:blipFill>
          <a:blip r:embed="rId3"/>
          <a:stretch>
            <a:fillRect/>
          </a:stretch>
        </p:blipFill>
        <p:spPr>
          <a:xfrm>
            <a:off x="2726331" y="3176725"/>
            <a:ext cx="4948816" cy="3480400"/>
          </a:xfrm>
          <a:prstGeom prst="rect">
            <a:avLst/>
          </a:prstGeom>
        </p:spPr>
      </p:pic>
    </p:spTree>
    <p:extLst>
      <p:ext uri="{BB962C8B-B14F-4D97-AF65-F5344CB8AC3E}">
        <p14:creationId xmlns:p14="http://schemas.microsoft.com/office/powerpoint/2010/main" val="690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18</a:t>
            </a:fld>
            <a:endParaRPr lang="sv-SE"/>
          </a:p>
        </p:txBody>
      </p:sp>
      <p:sp>
        <p:nvSpPr>
          <p:cNvPr id="12" name="Rubrik 11"/>
          <p:cNvSpPr>
            <a:spLocks noGrp="1"/>
          </p:cNvSpPr>
          <p:nvPr>
            <p:ph type="title"/>
          </p:nvPr>
        </p:nvSpPr>
        <p:spPr>
          <a:xfrm>
            <a:off x="1149095" y="1020773"/>
            <a:ext cx="7231112" cy="1068294"/>
          </a:xfrm>
        </p:spPr>
        <p:txBody>
          <a:bodyPr/>
          <a:lstStyle/>
          <a:p>
            <a:r>
              <a:rPr lang="sv-SE" dirty="0"/>
              <a:t>Seniorernas förväntningar </a:t>
            </a:r>
            <a:br>
              <a:rPr lang="sv-SE" dirty="0"/>
            </a:br>
            <a:r>
              <a:rPr lang="sv-SE" dirty="0"/>
              <a:t>är en Nära Vård</a:t>
            </a:r>
            <a:endParaRPr lang="nn-NO" dirty="0"/>
          </a:p>
        </p:txBody>
      </p:sp>
      <p:sp>
        <p:nvSpPr>
          <p:cNvPr id="7" name="Platshållare för innehåll 6"/>
          <p:cNvSpPr>
            <a:spLocks noGrp="1"/>
          </p:cNvSpPr>
          <p:nvPr>
            <p:ph sz="quarter" idx="13"/>
          </p:nvPr>
        </p:nvSpPr>
        <p:spPr>
          <a:xfrm>
            <a:off x="1149095" y="2547955"/>
            <a:ext cx="6921114" cy="3357896"/>
          </a:xfrm>
        </p:spPr>
        <p:txBody>
          <a:bodyPr/>
          <a:lstStyle/>
          <a:p>
            <a:r>
              <a:rPr lang="sv-SE" dirty="0"/>
              <a:t>som är </a:t>
            </a:r>
            <a:r>
              <a:rPr lang="sv-SE" b="1" dirty="0"/>
              <a:t>tillgänglig</a:t>
            </a:r>
            <a:r>
              <a:rPr lang="sv-SE" dirty="0"/>
              <a:t> i tid och rum</a:t>
            </a:r>
          </a:p>
          <a:p>
            <a:r>
              <a:rPr lang="sv-SE" dirty="0"/>
              <a:t>som är </a:t>
            </a:r>
            <a:r>
              <a:rPr lang="sv-SE" b="1" dirty="0"/>
              <a:t>kontinuerlig</a:t>
            </a:r>
            <a:r>
              <a:rPr lang="sv-SE" dirty="0"/>
              <a:t> vad gäller vårdpersonal; fast vård- och omsorgskontakt, fast läkarkontakt</a:t>
            </a:r>
          </a:p>
          <a:p>
            <a:r>
              <a:rPr lang="sv-SE" dirty="0"/>
              <a:t>där </a:t>
            </a:r>
            <a:r>
              <a:rPr lang="sv-SE" b="1" dirty="0"/>
              <a:t>insatserna är samordnade </a:t>
            </a:r>
            <a:r>
              <a:rPr lang="sv-SE" dirty="0"/>
              <a:t>mellan de olika vårdgivarna; kommunens och regionens primärvård samt den specialiserade vården, när så behövs</a:t>
            </a:r>
          </a:p>
          <a:p>
            <a:r>
              <a:rPr lang="sv-SE" dirty="0"/>
              <a:t>särskilt viktigt är att </a:t>
            </a:r>
            <a:r>
              <a:rPr lang="sv-SE" b="1" dirty="0"/>
              <a:t>personen själv och dennes närstående är delaktiga i både planering och genomförande </a:t>
            </a:r>
            <a:r>
              <a:rPr lang="sv-SE" dirty="0"/>
              <a:t>av den egna vården, en personcentrerad vård</a:t>
            </a:r>
          </a:p>
        </p:txBody>
      </p:sp>
    </p:spTree>
    <p:extLst>
      <p:ext uri="{BB962C8B-B14F-4D97-AF65-F5344CB8AC3E}">
        <p14:creationId xmlns:p14="http://schemas.microsoft.com/office/powerpoint/2010/main" val="21924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6809511D-B10E-04F5-6ACA-E5627FC982B9}"/>
              </a:ext>
            </a:extLst>
          </p:cNvPr>
          <p:cNvSpPr>
            <a:spLocks noGrp="1"/>
          </p:cNvSpPr>
          <p:nvPr>
            <p:ph idx="1"/>
          </p:nvPr>
        </p:nvSpPr>
        <p:spPr>
          <a:xfrm>
            <a:off x="1291499" y="2011680"/>
            <a:ext cx="6778710" cy="3594463"/>
          </a:xfrm>
        </p:spPr>
        <p:txBody>
          <a:bodyPr/>
          <a:lstStyle/>
          <a:p>
            <a:pPr marL="0" indent="0">
              <a:buNone/>
            </a:pPr>
            <a:r>
              <a:rPr lang="sv-SE" sz="2400" b="1" dirty="0">
                <a:effectLst/>
                <a:latin typeface="Times" pitchFamily="2" charset="0"/>
              </a:rPr>
              <a:t>Vi ska medverka och delta i utvecklingen genom att</a:t>
            </a:r>
          </a:p>
          <a:p>
            <a:pPr marL="0" indent="0">
              <a:buNone/>
            </a:pPr>
            <a:r>
              <a:rPr lang="sv-SE" sz="2400" b="1" dirty="0">
                <a:latin typeface="Times" pitchFamily="2" charset="0"/>
              </a:rPr>
              <a:t>I RPR, KPR, Patientråd på Vårdcentraler</a:t>
            </a:r>
            <a:r>
              <a:rPr lang="sv-SE" sz="2400" b="1" dirty="0">
                <a:effectLst/>
                <a:latin typeface="Times" pitchFamily="2" charset="0"/>
              </a:rPr>
              <a:t> </a:t>
            </a:r>
          </a:p>
          <a:p>
            <a:r>
              <a:rPr lang="sv-SE" sz="2000" dirty="0">
                <a:latin typeface="+mj-lt"/>
              </a:rPr>
              <a:t>F</a:t>
            </a:r>
            <a:r>
              <a:rPr lang="sv-SE" sz="2000" dirty="0">
                <a:effectLst/>
                <a:latin typeface="+mj-lt"/>
              </a:rPr>
              <a:t>öra dialog</a:t>
            </a:r>
          </a:p>
          <a:p>
            <a:r>
              <a:rPr lang="sv-SE" sz="2000" dirty="0">
                <a:latin typeface="+mj-lt"/>
              </a:rPr>
              <a:t>B</a:t>
            </a:r>
            <a:r>
              <a:rPr lang="sv-SE" sz="2000" dirty="0">
                <a:effectLst/>
                <a:latin typeface="+mj-lt"/>
              </a:rPr>
              <a:t>idra med erfarenheter och kunskaper</a:t>
            </a:r>
          </a:p>
          <a:p>
            <a:r>
              <a:rPr lang="sv-SE" sz="2000" dirty="0">
                <a:latin typeface="+mj-lt"/>
              </a:rPr>
              <a:t>B</a:t>
            </a:r>
            <a:r>
              <a:rPr lang="sv-SE" sz="2000" dirty="0">
                <a:effectLst/>
                <a:latin typeface="+mj-lt"/>
              </a:rPr>
              <a:t>evaka och påskynda omställningen</a:t>
            </a:r>
          </a:p>
          <a:p>
            <a:r>
              <a:rPr lang="sv-SE" sz="2000" dirty="0">
                <a:latin typeface="+mj-lt"/>
              </a:rPr>
              <a:t>Spetspatienter är viktiga i utvecklingen av vården</a:t>
            </a:r>
          </a:p>
          <a:p>
            <a:endParaRPr lang="sv-SE" sz="2000" dirty="0">
              <a:effectLst/>
              <a:latin typeface="+mj-lt"/>
            </a:endParaRPr>
          </a:p>
          <a:p>
            <a:pPr marL="0" indent="0">
              <a:buNone/>
            </a:pPr>
            <a:endParaRPr lang="sv-SE" dirty="0"/>
          </a:p>
        </p:txBody>
      </p:sp>
      <p:sp>
        <p:nvSpPr>
          <p:cNvPr id="7" name="Rubrik 6">
            <a:extLst>
              <a:ext uri="{FF2B5EF4-FFF2-40B4-BE49-F238E27FC236}">
                <a16:creationId xmlns:a16="http://schemas.microsoft.com/office/drawing/2014/main" id="{558FFCC4-6E4A-FBDA-0EA0-45F1A9A23873}"/>
              </a:ext>
            </a:extLst>
          </p:cNvPr>
          <p:cNvSpPr>
            <a:spLocks noGrp="1"/>
          </p:cNvSpPr>
          <p:nvPr>
            <p:ph type="title"/>
          </p:nvPr>
        </p:nvSpPr>
        <p:spPr>
          <a:xfrm>
            <a:off x="1291499" y="685801"/>
            <a:ext cx="6778710" cy="868680"/>
          </a:xfrm>
        </p:spPr>
        <p:txBody>
          <a:bodyPr/>
          <a:lstStyle/>
          <a:p>
            <a:r>
              <a:rPr lang="sv-SE" dirty="0">
                <a:effectLst/>
                <a:latin typeface="Helvetica" pitchFamily="2" charset="0"/>
              </a:rPr>
              <a:t>SPF Seniorernas roll i omställningen till en god och nära vård</a:t>
            </a:r>
            <a:br>
              <a:rPr lang="sv-SE" dirty="0">
                <a:effectLst/>
                <a:latin typeface="Helvetica" pitchFamily="2" charset="0"/>
              </a:rPr>
            </a:br>
            <a:endParaRPr lang="sv-SE" dirty="0"/>
          </a:p>
        </p:txBody>
      </p:sp>
    </p:spTree>
    <p:extLst>
      <p:ext uri="{BB962C8B-B14F-4D97-AF65-F5344CB8AC3E}">
        <p14:creationId xmlns:p14="http://schemas.microsoft.com/office/powerpoint/2010/main" val="178356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88408FF-0B2E-4A29-9275-F0DF2708771A}"/>
              </a:ext>
            </a:extLst>
          </p:cNvPr>
          <p:cNvSpPr>
            <a:spLocks noGrp="1"/>
          </p:cNvSpPr>
          <p:nvPr>
            <p:ph idx="1"/>
          </p:nvPr>
        </p:nvSpPr>
        <p:spPr>
          <a:xfrm>
            <a:off x="544496" y="2105837"/>
            <a:ext cx="8216786" cy="4550756"/>
          </a:xfrm>
        </p:spPr>
        <p:txBody>
          <a:bodyPr/>
          <a:lstStyle/>
          <a:p>
            <a:pPr lvl="0"/>
            <a:endParaRPr lang="sv-SE" sz="1350" dirty="0">
              <a:solidFill>
                <a:prstClr val="black"/>
              </a:solidFill>
            </a:endParaRPr>
          </a:p>
          <a:p>
            <a:pPr lvl="0"/>
            <a:r>
              <a:rPr lang="sv-SE" sz="1500" dirty="0">
                <a:solidFill>
                  <a:prstClr val="black"/>
                </a:solidFill>
              </a:rPr>
              <a:t>Första delbetänkande </a:t>
            </a:r>
            <a:r>
              <a:rPr lang="sv-SE" sz="1500" i="1" dirty="0">
                <a:solidFill>
                  <a:prstClr val="black"/>
                </a:solidFill>
              </a:rPr>
              <a:t>(SOU 2017:53)</a:t>
            </a:r>
            <a:r>
              <a:rPr lang="sv-SE" sz="1500" dirty="0">
                <a:solidFill>
                  <a:prstClr val="black"/>
                </a:solidFill>
              </a:rPr>
              <a:t>		7 juni 2017</a:t>
            </a:r>
          </a:p>
          <a:p>
            <a:pPr lvl="0"/>
            <a:endParaRPr lang="sv-SE" sz="1500" dirty="0">
              <a:solidFill>
                <a:prstClr val="black"/>
              </a:solidFill>
            </a:endParaRPr>
          </a:p>
          <a:p>
            <a:pPr lvl="0"/>
            <a:r>
              <a:rPr lang="sv-SE" sz="1500" dirty="0">
                <a:solidFill>
                  <a:prstClr val="black"/>
                </a:solidFill>
              </a:rPr>
              <a:t>Andra delbetänkande (</a:t>
            </a:r>
            <a:r>
              <a:rPr lang="sv-SE" sz="1500" i="1" dirty="0">
                <a:solidFill>
                  <a:prstClr val="black"/>
                </a:solidFill>
              </a:rPr>
              <a:t>SOU 2018:39) 		</a:t>
            </a:r>
            <a:r>
              <a:rPr lang="sv-SE" sz="1500" dirty="0">
                <a:solidFill>
                  <a:prstClr val="black"/>
                </a:solidFill>
              </a:rPr>
              <a:t>1 juni 2018</a:t>
            </a:r>
          </a:p>
          <a:p>
            <a:pPr lvl="0"/>
            <a:endParaRPr lang="sv-SE" sz="1500" dirty="0">
              <a:solidFill>
                <a:prstClr val="black"/>
              </a:solidFill>
            </a:endParaRPr>
          </a:p>
          <a:p>
            <a:pPr lvl="0"/>
            <a:r>
              <a:rPr lang="sv-SE" sz="1500" dirty="0">
                <a:solidFill>
                  <a:prstClr val="black"/>
                </a:solidFill>
              </a:rPr>
              <a:t>Tredje delbetänkande </a:t>
            </a:r>
            <a:r>
              <a:rPr lang="sv-SE" sz="1500" i="1" dirty="0">
                <a:solidFill>
                  <a:prstClr val="black"/>
                </a:solidFill>
              </a:rPr>
              <a:t>(SOU 2019:29)	</a:t>
            </a:r>
            <a:r>
              <a:rPr lang="sv-SE" sz="1500" dirty="0">
                <a:solidFill>
                  <a:prstClr val="black"/>
                </a:solidFill>
              </a:rPr>
              <a:t>	5 juni 2019</a:t>
            </a:r>
          </a:p>
          <a:p>
            <a:pPr lvl="0"/>
            <a:endParaRPr lang="sv-SE" sz="1500" dirty="0">
              <a:solidFill>
                <a:prstClr val="black"/>
              </a:solidFill>
            </a:endParaRPr>
          </a:p>
          <a:p>
            <a:pPr lvl="0"/>
            <a:r>
              <a:rPr lang="sv-SE" sz="1500" dirty="0">
                <a:solidFill>
                  <a:prstClr val="black"/>
                </a:solidFill>
              </a:rPr>
              <a:t>Huvudbetänkande </a:t>
            </a:r>
            <a:r>
              <a:rPr lang="sv-SE" sz="1500" i="1" dirty="0">
                <a:solidFill>
                  <a:prstClr val="black"/>
                </a:solidFill>
              </a:rPr>
              <a:t>(SOU 2020:19)</a:t>
            </a:r>
            <a:r>
              <a:rPr lang="sv-SE" sz="1500" dirty="0">
                <a:solidFill>
                  <a:prstClr val="black"/>
                </a:solidFill>
              </a:rPr>
              <a:t>		1 april 2020</a:t>
            </a:r>
          </a:p>
          <a:p>
            <a:pPr lvl="0"/>
            <a:endParaRPr lang="sv-SE" sz="1500" dirty="0">
              <a:solidFill>
                <a:prstClr val="black"/>
              </a:solidFill>
            </a:endParaRPr>
          </a:p>
          <a:p>
            <a:pPr lvl="0"/>
            <a:r>
              <a:rPr lang="sv-SE" sz="1500" dirty="0">
                <a:solidFill>
                  <a:prstClr val="black"/>
                </a:solidFill>
              </a:rPr>
              <a:t>Avslutande betänkande (SOU 2021:6)		28 januari 2021</a:t>
            </a:r>
          </a:p>
          <a:p>
            <a:pPr lvl="0"/>
            <a:endParaRPr lang="sv-SE" sz="1350" dirty="0">
              <a:solidFill>
                <a:prstClr val="black"/>
              </a:solidFill>
            </a:endParaRPr>
          </a:p>
          <a:p>
            <a:pPr lvl="0"/>
            <a:r>
              <a:rPr lang="sv-SE" sz="1500" dirty="0">
                <a:solidFill>
                  <a:prstClr val="black"/>
                </a:solidFill>
              </a:rPr>
              <a:t>Primärvårdsreform (prop.2019/20:164 		1 juli 2021</a:t>
            </a:r>
          </a:p>
          <a:p>
            <a:pPr lvl="0"/>
            <a:endParaRPr lang="sv-SE" sz="1500" dirty="0">
              <a:solidFill>
                <a:prstClr val="black"/>
              </a:solidFill>
            </a:endParaRPr>
          </a:p>
          <a:p>
            <a:r>
              <a:rPr lang="sv-SE" sz="1500" dirty="0"/>
              <a:t>10-årig </a:t>
            </a:r>
            <a:r>
              <a:rPr lang="sv-SE" sz="1500" dirty="0" err="1"/>
              <a:t>Fårdplan</a:t>
            </a:r>
            <a:r>
              <a:rPr lang="sv-SE" sz="1500" dirty="0"/>
              <a:t> 						 2017-2027</a:t>
            </a:r>
          </a:p>
        </p:txBody>
      </p:sp>
      <p:sp>
        <p:nvSpPr>
          <p:cNvPr id="3" name="Rubrik 2">
            <a:extLst>
              <a:ext uri="{FF2B5EF4-FFF2-40B4-BE49-F238E27FC236}">
                <a16:creationId xmlns:a16="http://schemas.microsoft.com/office/drawing/2014/main" id="{CD1092AD-2EF9-4B55-B8C1-7FF3AA971413}"/>
              </a:ext>
            </a:extLst>
          </p:cNvPr>
          <p:cNvSpPr>
            <a:spLocks noGrp="1"/>
          </p:cNvSpPr>
          <p:nvPr>
            <p:ph type="title"/>
          </p:nvPr>
        </p:nvSpPr>
        <p:spPr>
          <a:xfrm>
            <a:off x="544496" y="704884"/>
            <a:ext cx="8208603" cy="1636463"/>
          </a:xfrm>
        </p:spPr>
        <p:txBody>
          <a:bodyPr/>
          <a:lstStyle/>
          <a:p>
            <a:r>
              <a:rPr lang="sv-SE" sz="2000" dirty="0"/>
              <a:t>Omfattande utredningar slog fast:</a:t>
            </a:r>
            <a:br>
              <a:rPr lang="sv-SE" sz="2000" dirty="0"/>
            </a:br>
            <a:r>
              <a:rPr lang="sv-SE" dirty="0"/>
              <a:t>Hälso- och sjukvården måste ställas om till en God och Nära vård med Primärvården som nav</a:t>
            </a:r>
          </a:p>
        </p:txBody>
      </p:sp>
      <p:sp>
        <p:nvSpPr>
          <p:cNvPr id="5" name="Platshållare för bildnummer 4">
            <a:extLst>
              <a:ext uri="{FF2B5EF4-FFF2-40B4-BE49-F238E27FC236}">
                <a16:creationId xmlns:a16="http://schemas.microsoft.com/office/drawing/2014/main" id="{79B5F2C5-C583-4E86-A1A6-5A607BB8FEE8}"/>
              </a:ext>
            </a:extLst>
          </p:cNvPr>
          <p:cNvSpPr>
            <a:spLocks noGrp="1"/>
          </p:cNvSpPr>
          <p:nvPr>
            <p:ph type="sldNum" sz="quarter" idx="4294967295"/>
          </p:nvPr>
        </p:nvSpPr>
        <p:spPr>
          <a:xfrm>
            <a:off x="8311616" y="5585826"/>
            <a:ext cx="361800" cy="162000"/>
          </a:xfrm>
          <a:prstGeom prst="rect">
            <a:avLst/>
          </a:prstGeom>
        </p:spPr>
        <p:txBody>
          <a:bodyPr vert="horz" lIns="0" tIns="0" rIns="0" bIns="0" rtlCol="0" anchor="b"/>
          <a:lstStyle>
            <a:defPPr>
              <a:defRPr lang="sv-SE"/>
            </a:defPPr>
            <a:lvl1pPr marL="0" algn="r" defTabSz="685800" rtl="0" eaLnBrk="1" latinLnBrk="0" hangingPunct="1">
              <a:defRPr sz="675" b="0" kern="1200" baseline="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9C3D4D15-3887-47F3-AC8F-B99C7C44B5C5}" type="slidenum">
              <a:rPr lang="sv-SE" smtClean="0"/>
              <a:pPr>
                <a:defRPr/>
              </a:pPr>
              <a:t>2</a:t>
            </a:fld>
            <a:endParaRPr lang="sv-SE">
              <a:solidFill>
                <a:prstClr val="black"/>
              </a:solidFill>
              <a:latin typeface="Arial"/>
            </a:endParaRPr>
          </a:p>
        </p:txBody>
      </p:sp>
      <p:pic>
        <p:nvPicPr>
          <p:cNvPr id="6" name="Bildobjekt 5">
            <a:extLst>
              <a:ext uri="{FF2B5EF4-FFF2-40B4-BE49-F238E27FC236}">
                <a16:creationId xmlns:a16="http://schemas.microsoft.com/office/drawing/2014/main" id="{E2B59536-F410-40C0-98DC-0437096C2926}"/>
              </a:ext>
            </a:extLst>
          </p:cNvPr>
          <p:cNvPicPr>
            <a:picLocks noChangeAspect="1"/>
          </p:cNvPicPr>
          <p:nvPr/>
        </p:nvPicPr>
        <p:blipFill>
          <a:blip r:embed="rId3"/>
          <a:stretch>
            <a:fillRect/>
          </a:stretch>
        </p:blipFill>
        <p:spPr>
          <a:xfrm rot="452211">
            <a:off x="7038802" y="1815533"/>
            <a:ext cx="1853733" cy="2312876"/>
          </a:xfrm>
          <a:prstGeom prst="rect">
            <a:avLst/>
          </a:prstGeom>
        </p:spPr>
      </p:pic>
      <p:pic>
        <p:nvPicPr>
          <p:cNvPr id="7" name="Bildobjekt 6">
            <a:extLst>
              <a:ext uri="{FF2B5EF4-FFF2-40B4-BE49-F238E27FC236}">
                <a16:creationId xmlns:a16="http://schemas.microsoft.com/office/drawing/2014/main" id="{197DC5B4-A19F-498D-94E3-4A8738F4DA5E}"/>
              </a:ext>
            </a:extLst>
          </p:cNvPr>
          <p:cNvPicPr>
            <a:picLocks noChangeAspect="1"/>
          </p:cNvPicPr>
          <p:nvPr/>
        </p:nvPicPr>
        <p:blipFill>
          <a:blip r:embed="rId4"/>
          <a:stretch>
            <a:fillRect/>
          </a:stretch>
        </p:blipFill>
        <p:spPr>
          <a:xfrm>
            <a:off x="6082055" y="2033789"/>
            <a:ext cx="1393098" cy="1998100"/>
          </a:xfrm>
          <a:prstGeom prst="rect">
            <a:avLst/>
          </a:prstGeom>
        </p:spPr>
      </p:pic>
      <p:pic>
        <p:nvPicPr>
          <p:cNvPr id="11" name="Bildobjekt 10">
            <a:extLst>
              <a:ext uri="{FF2B5EF4-FFF2-40B4-BE49-F238E27FC236}">
                <a16:creationId xmlns:a16="http://schemas.microsoft.com/office/drawing/2014/main" id="{547CED6C-DA07-4506-9D02-58C2B3462A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5347" y="2854239"/>
            <a:ext cx="1084157" cy="1636463"/>
          </a:xfrm>
          <a:prstGeom prst="rect">
            <a:avLst/>
          </a:prstGeom>
        </p:spPr>
      </p:pic>
      <p:pic>
        <p:nvPicPr>
          <p:cNvPr id="8" name="Bildobjekt 7">
            <a:extLst>
              <a:ext uri="{FF2B5EF4-FFF2-40B4-BE49-F238E27FC236}">
                <a16:creationId xmlns:a16="http://schemas.microsoft.com/office/drawing/2014/main" id="{E650D68A-55DE-4C17-ACFB-A4A9D2CA2BBC}"/>
              </a:ext>
            </a:extLst>
          </p:cNvPr>
          <p:cNvPicPr>
            <a:picLocks noChangeAspect="1"/>
          </p:cNvPicPr>
          <p:nvPr/>
        </p:nvPicPr>
        <p:blipFill>
          <a:blip r:embed="rId6"/>
          <a:stretch>
            <a:fillRect/>
          </a:stretch>
        </p:blipFill>
        <p:spPr>
          <a:xfrm rot="917966">
            <a:off x="6321616" y="2898569"/>
            <a:ext cx="1182926" cy="1698704"/>
          </a:xfrm>
          <a:prstGeom prst="rect">
            <a:avLst/>
          </a:prstGeom>
        </p:spPr>
      </p:pic>
      <p:pic>
        <p:nvPicPr>
          <p:cNvPr id="10" name="Platshållare för innehåll 5">
            <a:extLst>
              <a:ext uri="{FF2B5EF4-FFF2-40B4-BE49-F238E27FC236}">
                <a16:creationId xmlns:a16="http://schemas.microsoft.com/office/drawing/2014/main" id="{38C09655-988D-7D4F-A647-BE0C1B0BD70F}"/>
              </a:ext>
            </a:extLst>
          </p:cNvPr>
          <p:cNvPicPr>
            <a:picLocks noChangeAspect="1"/>
          </p:cNvPicPr>
          <p:nvPr/>
        </p:nvPicPr>
        <p:blipFill>
          <a:blip r:embed="rId7"/>
          <a:stretch>
            <a:fillRect/>
          </a:stretch>
        </p:blipFill>
        <p:spPr>
          <a:xfrm>
            <a:off x="6913080" y="3941772"/>
            <a:ext cx="1124145" cy="1501202"/>
          </a:xfrm>
          <a:prstGeom prst="rect">
            <a:avLst/>
          </a:prstGeom>
        </p:spPr>
      </p:pic>
    </p:spTree>
    <p:extLst>
      <p:ext uri="{BB962C8B-B14F-4D97-AF65-F5344CB8AC3E}">
        <p14:creationId xmlns:p14="http://schemas.microsoft.com/office/powerpoint/2010/main" val="239245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skjorta&#10;&#10;Automatiskt genererad beskrivning">
            <a:extLst>
              <a:ext uri="{FF2B5EF4-FFF2-40B4-BE49-F238E27FC236}">
                <a16:creationId xmlns:a16="http://schemas.microsoft.com/office/drawing/2014/main" id="{F8A1EDC0-55B6-4724-AC65-8A34159B3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45" y="1008193"/>
            <a:ext cx="7036918" cy="4586114"/>
          </a:xfrm>
          <a:prstGeom prst="rect">
            <a:avLst/>
          </a:prstGeom>
        </p:spPr>
      </p:pic>
    </p:spTree>
    <p:extLst>
      <p:ext uri="{BB962C8B-B14F-4D97-AF65-F5344CB8AC3E}">
        <p14:creationId xmlns:p14="http://schemas.microsoft.com/office/powerpoint/2010/main" val="157431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9742" y="2452556"/>
            <a:ext cx="4898561" cy="618118"/>
          </a:xfrm>
          <a:prstGeom prst="rect">
            <a:avLst/>
          </a:prstGeom>
          <a:solidFill>
            <a:schemeClr val="bg1"/>
          </a:solidFill>
        </p:spPr>
        <p:txBody>
          <a:bodyPr wrap="square" rtlCol="0">
            <a:spAutoFit/>
          </a:bodyPr>
          <a:lstStyle/>
          <a:p>
            <a:pPr marL="214313" indent="-214313">
              <a:spcAft>
                <a:spcPts val="450"/>
              </a:spcAft>
              <a:buFont typeface="Arial" panose="020B0604020202020204" pitchFamily="34" charset="0"/>
              <a:buChar char="•"/>
            </a:pPr>
            <a:endParaRPr lang="sv-SE" sz="1500"/>
          </a:p>
          <a:p>
            <a:pPr marL="214313" indent="-214313">
              <a:spcAft>
                <a:spcPts val="450"/>
              </a:spcAft>
              <a:buFont typeface="Arial" panose="020B0604020202020204" pitchFamily="34" charset="0"/>
              <a:buChar char="•"/>
            </a:pPr>
            <a:endParaRPr lang="sv-SE" sz="1500"/>
          </a:p>
        </p:txBody>
      </p:sp>
      <p:sp>
        <p:nvSpPr>
          <p:cNvPr id="8" name="Rubrik 1">
            <a:extLst>
              <a:ext uri="{FF2B5EF4-FFF2-40B4-BE49-F238E27FC236}">
                <a16:creationId xmlns:a16="http://schemas.microsoft.com/office/drawing/2014/main" id="{9524F3A9-87A5-44E6-9F40-87642996ACC8}"/>
              </a:ext>
            </a:extLst>
          </p:cNvPr>
          <p:cNvSpPr>
            <a:spLocks noGrp="1"/>
          </p:cNvSpPr>
          <p:nvPr>
            <p:ph type="title"/>
          </p:nvPr>
        </p:nvSpPr>
        <p:spPr>
          <a:xfrm>
            <a:off x="968316" y="1531468"/>
            <a:ext cx="7207369" cy="484748"/>
          </a:xfrm>
        </p:spPr>
        <p:txBody>
          <a:bodyPr>
            <a:normAutofit fontScale="90000"/>
          </a:bodyPr>
          <a:lstStyle/>
          <a:p>
            <a:r>
              <a:rPr lang="sv-SE" dirty="0"/>
              <a:t>Varför behövs Patientkontrakt?</a:t>
            </a:r>
            <a:br>
              <a:rPr lang="sv-SE" dirty="0"/>
            </a:br>
            <a:br>
              <a:rPr lang="sv-SE" dirty="0"/>
            </a:br>
            <a:br>
              <a:rPr lang="sv-SE" dirty="0"/>
            </a:br>
            <a:br>
              <a:rPr lang="sv-SE" dirty="0"/>
            </a:br>
            <a:br>
              <a:rPr lang="sv-SE" dirty="0"/>
            </a:br>
            <a:br>
              <a:rPr lang="sv-SE" dirty="0"/>
            </a:br>
            <a:br>
              <a:rPr lang="sv-SE" dirty="0"/>
            </a:br>
            <a:r>
              <a:rPr lang="sv-SE" dirty="0"/>
              <a:t> </a:t>
            </a:r>
            <a:br>
              <a:rPr lang="sv-SE" sz="4500" dirty="0"/>
            </a:br>
            <a:endParaRPr lang="sv-SE" sz="4500" dirty="0"/>
          </a:p>
        </p:txBody>
      </p:sp>
      <p:sp>
        <p:nvSpPr>
          <p:cNvPr id="5" name="textruta 4"/>
          <p:cNvSpPr txBox="1"/>
          <p:nvPr/>
        </p:nvSpPr>
        <p:spPr>
          <a:xfrm>
            <a:off x="968316" y="2509765"/>
            <a:ext cx="5461909" cy="2349361"/>
          </a:xfrm>
          <a:prstGeom prst="rect">
            <a:avLst/>
          </a:prstGeom>
          <a:noFill/>
        </p:spPr>
        <p:txBody>
          <a:bodyPr wrap="square" rtlCol="0">
            <a:spAutoFit/>
          </a:bodyPr>
          <a:lstStyle/>
          <a:p>
            <a:pPr>
              <a:spcBef>
                <a:spcPts val="450"/>
              </a:spcBef>
              <a:spcAft>
                <a:spcPts val="450"/>
              </a:spcAft>
            </a:pPr>
            <a:r>
              <a:rPr lang="sv-SE" sz="1500" dirty="0"/>
              <a:t>Det speglas i patienters berättelser att mycket energi går åt till att få livet i vardagen att fungera, frustation lyfts kring att jag…</a:t>
            </a:r>
          </a:p>
          <a:p>
            <a:pPr>
              <a:spcBef>
                <a:spcPts val="450"/>
              </a:spcBef>
              <a:spcAft>
                <a:spcPts val="450"/>
              </a:spcAft>
            </a:pPr>
            <a:r>
              <a:rPr lang="sv-SE" sz="1500" dirty="0"/>
              <a:t>… inte vet mitt nästa steg och vem som gör vad</a:t>
            </a:r>
          </a:p>
          <a:p>
            <a:pPr>
              <a:spcBef>
                <a:spcPts val="450"/>
              </a:spcBef>
              <a:spcAft>
                <a:spcPts val="450"/>
              </a:spcAft>
            </a:pPr>
            <a:r>
              <a:rPr lang="sv-SE" sz="1500" dirty="0"/>
              <a:t>… inte vet vart eller till vem jag ska vända mig </a:t>
            </a:r>
          </a:p>
          <a:p>
            <a:pPr>
              <a:spcBef>
                <a:spcPts val="450"/>
              </a:spcBef>
              <a:spcAft>
                <a:spcPts val="450"/>
              </a:spcAft>
            </a:pPr>
            <a:r>
              <a:rPr lang="sv-SE" sz="1500" dirty="0"/>
              <a:t>… inte har enkla sätt att ta kontakt </a:t>
            </a:r>
          </a:p>
          <a:p>
            <a:pPr>
              <a:spcBef>
                <a:spcPts val="450"/>
              </a:spcBef>
              <a:spcAft>
                <a:spcPts val="450"/>
              </a:spcAft>
            </a:pPr>
            <a:r>
              <a:rPr lang="sv-SE" sz="1500" dirty="0"/>
              <a:t>… inte känner mig trygg </a:t>
            </a:r>
          </a:p>
          <a:p>
            <a:pPr>
              <a:spcBef>
                <a:spcPts val="450"/>
              </a:spcBef>
              <a:spcAft>
                <a:spcPts val="450"/>
              </a:spcAft>
            </a:pPr>
            <a:r>
              <a:rPr lang="sv-SE" sz="1500" dirty="0"/>
              <a:t>… inte har någon överblick </a:t>
            </a:r>
          </a:p>
        </p:txBody>
      </p:sp>
      <p:grpSp>
        <p:nvGrpSpPr>
          <p:cNvPr id="10" name="Grupp 9">
            <a:extLst>
              <a:ext uri="{FF2B5EF4-FFF2-40B4-BE49-F238E27FC236}">
                <a16:creationId xmlns:a16="http://schemas.microsoft.com/office/drawing/2014/main" id="{0E481768-ED55-4B5E-8ED5-A778F869C382}"/>
              </a:ext>
            </a:extLst>
          </p:cNvPr>
          <p:cNvGrpSpPr/>
          <p:nvPr/>
        </p:nvGrpSpPr>
        <p:grpSpPr>
          <a:xfrm>
            <a:off x="5353418" y="3564223"/>
            <a:ext cx="3521434" cy="2200079"/>
            <a:chOff x="9356941" y="1167684"/>
            <a:chExt cx="4695245" cy="2933439"/>
          </a:xfrm>
        </p:grpSpPr>
        <p:pic>
          <p:nvPicPr>
            <p:cNvPr id="9" name="Bildobjekt 8" descr="En bild som visar ritning&#10;&#10;Automatiskt genererad beskrivning">
              <a:extLst>
                <a:ext uri="{FF2B5EF4-FFF2-40B4-BE49-F238E27FC236}">
                  <a16:creationId xmlns:a16="http://schemas.microsoft.com/office/drawing/2014/main" id="{E5C83877-7CB9-4C13-8627-7A0AD6817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967"/>
            <a:stretch/>
          </p:blipFill>
          <p:spPr>
            <a:xfrm>
              <a:off x="9356941" y="1167684"/>
              <a:ext cx="4695245" cy="2933439"/>
            </a:xfrm>
            <a:prstGeom prst="rect">
              <a:avLst/>
            </a:prstGeom>
          </p:spPr>
        </p:pic>
        <p:pic>
          <p:nvPicPr>
            <p:cNvPr id="7" name="Picture 2">
              <a:extLst>
                <a:ext uri="{FF2B5EF4-FFF2-40B4-BE49-F238E27FC236}">
                  <a16:creationId xmlns:a16="http://schemas.microsoft.com/office/drawing/2014/main" id="{D3D59690-FD29-4335-8012-4EEDBAE1D3C0}"/>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21" t="27592" r="47639" b="69302"/>
            <a:stretch/>
          </p:blipFill>
          <p:spPr bwMode="auto">
            <a:xfrm>
              <a:off x="11693330" y="2375490"/>
              <a:ext cx="258586" cy="14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53587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13232" y="1242522"/>
            <a:ext cx="6778710" cy="1184992"/>
          </a:xfrm>
        </p:spPr>
        <p:txBody>
          <a:bodyPr>
            <a:normAutofit fontScale="90000"/>
          </a:bodyPr>
          <a:lstStyle/>
          <a:p>
            <a:r>
              <a:rPr lang="sv-SE" sz="2700" dirty="0"/>
              <a:t>Patientråd på Vårdcentral,</a:t>
            </a:r>
            <a:br>
              <a:rPr lang="sv-SE" sz="2700" dirty="0"/>
            </a:br>
            <a:r>
              <a:rPr lang="sv-SE" sz="2700" dirty="0"/>
              <a:t>en framgångsfaktorer för utveckling av </a:t>
            </a:r>
            <a:br>
              <a:rPr lang="sv-SE" sz="2700" dirty="0"/>
            </a:br>
            <a:r>
              <a:rPr lang="sv-SE" sz="2700" dirty="0"/>
              <a:t>den nära vården</a:t>
            </a:r>
            <a:br>
              <a:rPr lang="sv-SE" sz="2700" dirty="0"/>
            </a:br>
            <a:endParaRPr lang="sv-SE" sz="2700" dirty="0"/>
          </a:p>
        </p:txBody>
      </p:sp>
      <p:sp>
        <p:nvSpPr>
          <p:cNvPr id="3" name="Platshållare för innehåll 2"/>
          <p:cNvSpPr>
            <a:spLocks noGrp="1"/>
          </p:cNvSpPr>
          <p:nvPr>
            <p:ph idx="1"/>
          </p:nvPr>
        </p:nvSpPr>
        <p:spPr>
          <a:xfrm>
            <a:off x="713232" y="2612898"/>
            <a:ext cx="5856732" cy="3950208"/>
          </a:xfrm>
        </p:spPr>
        <p:txBody>
          <a:bodyPr>
            <a:normAutofit lnSpcReduction="10000"/>
          </a:bodyPr>
          <a:lstStyle/>
          <a:p>
            <a:r>
              <a:rPr lang="sv-SE" dirty="0">
                <a:solidFill>
                  <a:schemeClr val="accent2"/>
                </a:solidFill>
              </a:rPr>
              <a:t>Skapa tillsammans med invånare, patienter och brukare </a:t>
            </a:r>
          </a:p>
          <a:p>
            <a:r>
              <a:rPr lang="sv-SE" dirty="0"/>
              <a:t>Personcentrering som förhållningssätt och arbetssätt</a:t>
            </a:r>
            <a:endParaRPr lang="sv-SE" dirty="0">
              <a:solidFill>
                <a:schemeClr val="accent2"/>
              </a:solidFill>
            </a:endParaRPr>
          </a:p>
          <a:p>
            <a:pPr marL="285750" indent="-285750">
              <a:buFont typeface="Arial" panose="020B0604020202020204" pitchFamily="34" charset="0"/>
              <a:buChar char="•"/>
            </a:pPr>
            <a:r>
              <a:rPr lang="sv-SE" dirty="0"/>
              <a:t>Individer ges förutsättningar och stöd för att uppnå bästa möjliga hälsa: HÄLSOSAMTAL och riktade aktiviteter; FAR mm </a:t>
            </a:r>
          </a:p>
          <a:p>
            <a:pPr marL="285750" indent="-285750">
              <a:buFont typeface="Arial" panose="020B0604020202020204" pitchFamily="34" charset="0"/>
              <a:buChar char="•"/>
            </a:pPr>
            <a:r>
              <a:rPr lang="sv-SE" dirty="0"/>
              <a:t>Fungerande och behovsanpassade vård och omsorgstjänster: Samverkan-samordning, individuella vårdplaner; SIP, Anhörigstöd, Fast Vårdkontakt, Mobila team, Hälso- och sjukvård i hemmet (eget och särskilt boende)</a:t>
            </a:r>
          </a:p>
          <a:p>
            <a:pPr marL="285750" indent="-285750">
              <a:buFont typeface="Arial" panose="020B0604020202020204" pitchFamily="34" charset="0"/>
              <a:buChar char="•"/>
            </a:pPr>
            <a:r>
              <a:rPr lang="sv-SE" dirty="0"/>
              <a:t>Palliativ vård, vård i livets slutskede</a:t>
            </a:r>
          </a:p>
          <a:p>
            <a:endParaRPr lang="sv-SE" dirty="0">
              <a:solidFill>
                <a:schemeClr val="accent2"/>
              </a:solidFill>
            </a:endParaRPr>
          </a:p>
          <a:p>
            <a:endParaRPr lang="sv-SE" dirty="0">
              <a:solidFill>
                <a:schemeClr val="accent2"/>
              </a:solidFill>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964" y="3642741"/>
            <a:ext cx="2432304" cy="2288286"/>
          </a:xfrm>
          <a:prstGeom prst="rect">
            <a:avLst/>
          </a:prstGeom>
        </p:spPr>
      </p:pic>
    </p:spTree>
    <p:extLst>
      <p:ext uri="{BB962C8B-B14F-4D97-AF65-F5344CB8AC3E}">
        <p14:creationId xmlns:p14="http://schemas.microsoft.com/office/powerpoint/2010/main" val="1924551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 meny, Tryck, papper&#10;&#10;Automatiskt genererad beskrivning">
            <a:extLst>
              <a:ext uri="{FF2B5EF4-FFF2-40B4-BE49-F238E27FC236}">
                <a16:creationId xmlns:a16="http://schemas.microsoft.com/office/drawing/2014/main" id="{DB7E4BC6-996E-8B0B-078E-3D6875D25585}"/>
              </a:ext>
            </a:extLst>
          </p:cNvPr>
          <p:cNvPicPr>
            <a:picLocks noGrp="1" noChangeAspect="1"/>
          </p:cNvPicPr>
          <p:nvPr>
            <p:ph sz="quarter" idx="13"/>
          </p:nvPr>
        </p:nvPicPr>
        <p:blipFill>
          <a:blip r:embed="rId3"/>
          <a:stretch>
            <a:fillRect/>
          </a:stretch>
        </p:blipFill>
        <p:spPr>
          <a:xfrm rot="5400000">
            <a:off x="1455208" y="480068"/>
            <a:ext cx="5816750" cy="6204858"/>
          </a:xfrm>
        </p:spPr>
      </p:pic>
      <p:pic>
        <p:nvPicPr>
          <p:cNvPr id="3" name="Bildobjekt 2" descr="bakgrunderE.jpg"/>
          <p:cNvPicPr>
            <a:picLocks noChangeAspect="1"/>
          </p:cNvPicPr>
          <p:nvPr/>
        </p:nvPicPr>
        <p:blipFill rotWithShape="1">
          <a:blip r:embed="rId4">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8" name="Rectangle 1028"/>
          <p:cNvSpPr>
            <a:spLocks noChangeArrowheads="1"/>
          </p:cNvSpPr>
          <p:nvPr/>
        </p:nvSpPr>
        <p:spPr bwMode="auto">
          <a:xfrm>
            <a:off x="6019800" y="6424111"/>
            <a:ext cx="2892425" cy="23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b">
            <a:spAutoFit/>
          </a:bodyPr>
          <a:lstStyle/>
          <a:p>
            <a:pPr algn="r" defTabSz="762000" eaLnBrk="0" hangingPunct="0">
              <a:spcBef>
                <a:spcPct val="50000"/>
              </a:spcBef>
              <a:buClrTx/>
              <a:buSzTx/>
              <a:buFontTx/>
              <a:buNone/>
            </a:pPr>
            <a:fld id="{57F281BD-FB49-48F6-A477-55EBB2E162A6}" type="slidenum">
              <a:rPr lang="en-GB" sz="900" smtClean="0">
                <a:latin typeface="Arial"/>
                <a:cs typeface="Arial"/>
              </a:rPr>
              <a:t>23</a:t>
            </a:fld>
            <a:endParaRPr lang="en-GB" sz="900" b="1" dirty="0">
              <a:latin typeface="Arial"/>
              <a:cs typeface="Arial"/>
            </a:endParaRPr>
          </a:p>
        </p:txBody>
      </p:sp>
      <p:sp>
        <p:nvSpPr>
          <p:cNvPr id="2" name="Rubrik 1"/>
          <p:cNvSpPr>
            <a:spLocks noGrp="1"/>
          </p:cNvSpPr>
          <p:nvPr>
            <p:ph type="title"/>
          </p:nvPr>
        </p:nvSpPr>
        <p:spPr>
          <a:xfrm flipV="1">
            <a:off x="1291499" y="639503"/>
            <a:ext cx="7064700" cy="45719"/>
          </a:xfrm>
        </p:spPr>
        <p:txBody>
          <a:bodyPr/>
          <a:lstStyle/>
          <a:p>
            <a:endParaRPr lang="nn-NO" dirty="0"/>
          </a:p>
        </p:txBody>
      </p:sp>
    </p:spTree>
    <p:extLst>
      <p:ext uri="{BB962C8B-B14F-4D97-AF65-F5344CB8AC3E}">
        <p14:creationId xmlns:p14="http://schemas.microsoft.com/office/powerpoint/2010/main" val="3599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24</a:t>
            </a:fld>
            <a:endParaRPr lang="sv-SE"/>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1291499" y="653994"/>
            <a:ext cx="6778710" cy="565118"/>
          </a:xfrm>
        </p:spPr>
        <p:txBody>
          <a:bodyPr/>
          <a:lstStyle/>
          <a:p>
            <a:r>
              <a:rPr lang="sv-SE" dirty="0">
                <a:solidFill>
                  <a:srgbClr val="00B050"/>
                </a:solidFill>
              </a:rPr>
              <a:t>GPCC </a:t>
            </a:r>
            <a:r>
              <a:rPr lang="sv-SE" sz="2000" dirty="0">
                <a:solidFill>
                  <a:srgbClr val="00B050"/>
                </a:solidFill>
              </a:rPr>
              <a:t>Centrum för personcentrerad Vård, GU</a:t>
            </a:r>
            <a:br>
              <a:rPr lang="sv-SE" dirty="0"/>
            </a:br>
            <a:endParaRPr lang="sv-SE" dirty="0"/>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1291499" y="1147659"/>
            <a:ext cx="6492869" cy="5288534"/>
          </a:xfrm>
        </p:spPr>
        <p:txBody>
          <a:bodyPr/>
          <a:lstStyle/>
          <a:p>
            <a:r>
              <a:rPr lang="sv-SE" dirty="0">
                <a:solidFill>
                  <a:srgbClr val="FF3A2F"/>
                </a:solidFill>
                <a:effectLst/>
                <a:latin typeface="+mj-lt"/>
              </a:rPr>
              <a:t>Vad är personcentrerad vård?</a:t>
            </a:r>
          </a:p>
          <a:p>
            <a:r>
              <a:rPr lang="sv-SE" sz="1600" dirty="0">
                <a:effectLst/>
                <a:latin typeface="+mj-lt"/>
              </a:rPr>
              <a:t>Personcentrerad vård är en framväxande global rörelse inom hälso- och sjukvården. </a:t>
            </a:r>
          </a:p>
          <a:p>
            <a:r>
              <a:rPr lang="sv-SE" sz="1600" dirty="0">
                <a:effectLst/>
                <a:latin typeface="+mj-lt"/>
              </a:rPr>
              <a:t>Det innebär att alla som är involverade i patientens behandling,</a:t>
            </a:r>
          </a:p>
          <a:p>
            <a:r>
              <a:rPr lang="sv-SE" sz="1600" dirty="0">
                <a:effectLst/>
                <a:latin typeface="+mj-lt"/>
              </a:rPr>
              <a:t>rehabilitering eller omsorg samarbetar i ett partnerskap.</a:t>
            </a:r>
          </a:p>
          <a:p>
            <a:r>
              <a:rPr lang="sv-SE" sz="1600" dirty="0">
                <a:effectLst/>
                <a:latin typeface="+mj-lt"/>
              </a:rPr>
              <a:t>Det grundläggande är att lyssna på dig och att se dig som en person, inte bara en patient. </a:t>
            </a:r>
          </a:p>
          <a:p>
            <a:r>
              <a:rPr lang="sv-SE" sz="1600" dirty="0">
                <a:effectLst/>
                <a:latin typeface="+mj-lt"/>
              </a:rPr>
              <a:t>Utifrån</a:t>
            </a:r>
            <a:r>
              <a:rPr lang="sv-SE" sz="1600" dirty="0">
                <a:latin typeface="+mj-lt"/>
              </a:rPr>
              <a:t> </a:t>
            </a:r>
            <a:r>
              <a:rPr lang="sv-SE" sz="1600" dirty="0">
                <a:effectLst/>
                <a:latin typeface="+mj-lt"/>
              </a:rPr>
              <a:t>din personliga berättelse skapar vårdpersonalen tillsammans med dig, och vid behov närstående, en sammanhållen hälsoplan som följer med i allaforum.</a:t>
            </a:r>
          </a:p>
          <a:p>
            <a:r>
              <a:rPr lang="sv-SE" sz="1600" dirty="0">
                <a:effectLst/>
                <a:latin typeface="+mj-lt"/>
              </a:rPr>
              <a:t>I personcentrerad vård ses du som en hel människa och en unik individ snarare än en patient med olika symptom. </a:t>
            </a:r>
          </a:p>
          <a:p>
            <a:r>
              <a:rPr lang="sv-SE" sz="1600" dirty="0">
                <a:effectLst/>
                <a:latin typeface="+mj-lt"/>
              </a:rPr>
              <a:t>Det innebär att hälso- och sjukvården organiseras kring dig och du får en stärkt roll och ett större inflytande över din behandlingsplan.</a:t>
            </a:r>
          </a:p>
          <a:p>
            <a:endParaRPr lang="sv-SE" dirty="0"/>
          </a:p>
        </p:txBody>
      </p:sp>
      <p:sp>
        <p:nvSpPr>
          <p:cNvPr id="6" name="textruta 5">
            <a:extLst>
              <a:ext uri="{FF2B5EF4-FFF2-40B4-BE49-F238E27FC236}">
                <a16:creationId xmlns:a16="http://schemas.microsoft.com/office/drawing/2014/main" id="{5E4957B1-177C-C7CB-66EA-5E91881F53F5}"/>
              </a:ext>
            </a:extLst>
          </p:cNvPr>
          <p:cNvSpPr txBox="1"/>
          <p:nvPr/>
        </p:nvSpPr>
        <p:spPr>
          <a:xfrm>
            <a:off x="1100356" y="6547301"/>
            <a:ext cx="4572000" cy="369332"/>
          </a:xfrm>
          <a:prstGeom prst="rect">
            <a:avLst/>
          </a:prstGeom>
          <a:noFill/>
        </p:spPr>
        <p:txBody>
          <a:bodyPr wrap="square">
            <a:spAutoFit/>
          </a:bodyPr>
          <a:lstStyle/>
          <a:p>
            <a:r>
              <a:rPr lang="sv-SE" dirty="0"/>
              <a:t>	</a:t>
            </a:r>
          </a:p>
        </p:txBody>
      </p:sp>
    </p:spTree>
    <p:extLst>
      <p:ext uri="{BB962C8B-B14F-4D97-AF65-F5344CB8AC3E}">
        <p14:creationId xmlns:p14="http://schemas.microsoft.com/office/powerpoint/2010/main" val="22273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a:t>
            </a:fld>
            <a:endParaRPr lang="sv-SE"/>
          </a:p>
        </p:txBody>
      </p:sp>
      <p:sp>
        <p:nvSpPr>
          <p:cNvPr id="2" name="Rubrik 1"/>
          <p:cNvSpPr>
            <a:spLocks noGrp="1"/>
          </p:cNvSpPr>
          <p:nvPr>
            <p:ph type="title"/>
          </p:nvPr>
        </p:nvSpPr>
        <p:spPr>
          <a:xfrm>
            <a:off x="733744" y="606056"/>
            <a:ext cx="7963688" cy="489097"/>
          </a:xfrm>
        </p:spPr>
        <p:txBody>
          <a:bodyPr/>
          <a:lstStyle/>
          <a:p>
            <a:r>
              <a:rPr lang="sv-SE" sz="2400" dirty="0"/>
              <a:t>Varför ställa om Hälso och sjukvården?</a:t>
            </a:r>
            <a:endParaRPr lang="nn-NO" sz="2400" dirty="0"/>
          </a:p>
        </p:txBody>
      </p:sp>
      <p:sp>
        <p:nvSpPr>
          <p:cNvPr id="3" name="Platshållare för innehåll 2"/>
          <p:cNvSpPr>
            <a:spLocks noGrp="1"/>
          </p:cNvSpPr>
          <p:nvPr>
            <p:ph sz="quarter" idx="13"/>
          </p:nvPr>
        </p:nvSpPr>
        <p:spPr>
          <a:xfrm>
            <a:off x="590155" y="1190847"/>
            <a:ext cx="7963689" cy="5773479"/>
          </a:xfrm>
        </p:spPr>
        <p:txBody>
          <a:bodyPr/>
          <a:lstStyle/>
          <a:p>
            <a:pPr marL="457200" lvl="1" indent="0">
              <a:buNone/>
            </a:pPr>
            <a:r>
              <a:rPr lang="sv-SE" sz="1800" b="1" dirty="0">
                <a:solidFill>
                  <a:schemeClr val="tx2"/>
                </a:solidFill>
              </a:rPr>
              <a:t>Demografi</a:t>
            </a:r>
          </a:p>
          <a:p>
            <a:pPr marL="457200" lvl="1" indent="0">
              <a:buNone/>
            </a:pPr>
            <a:endParaRPr lang="sv-SE" sz="1800" dirty="0"/>
          </a:p>
          <a:p>
            <a:pPr lvl="1"/>
            <a:r>
              <a:rPr lang="sv-SE" dirty="0"/>
              <a:t>Befolkningen lever allt längre</a:t>
            </a:r>
          </a:p>
          <a:p>
            <a:pPr marL="457200" lvl="1" indent="0">
              <a:buNone/>
            </a:pPr>
            <a:r>
              <a:rPr lang="sv-SE" dirty="0"/>
              <a:t>	80+ väntas öka med 50% den närmaste 10årsperioden</a:t>
            </a:r>
          </a:p>
          <a:p>
            <a:pPr marL="457200" lvl="1" indent="0">
              <a:buNone/>
            </a:pPr>
            <a:r>
              <a:rPr lang="sv-SE" dirty="0"/>
              <a:t>	65+ utgör idag 1/5 av befolkningen , ökar till ¼ till 2030</a:t>
            </a:r>
          </a:p>
          <a:p>
            <a:pPr marL="457200" lvl="1" indent="0">
              <a:buNone/>
            </a:pPr>
            <a:endParaRPr lang="sv-SE" dirty="0"/>
          </a:p>
          <a:p>
            <a:pPr marL="457200" lvl="1" indent="0" algn="just">
              <a:buNone/>
            </a:pPr>
            <a:r>
              <a:rPr lang="sv-SE" dirty="0"/>
              <a:t> -    Aldrig varit bättre att åldras i Sverige.</a:t>
            </a:r>
          </a:p>
          <a:p>
            <a:pPr marL="457200" lvl="1" indent="0" algn="just">
              <a:buNone/>
            </a:pPr>
            <a:r>
              <a:rPr lang="sv-SE" dirty="0"/>
              <a:t>	</a:t>
            </a:r>
            <a:r>
              <a:rPr lang="sv-SE" dirty="0" err="1"/>
              <a:t>Jmfr</a:t>
            </a:r>
            <a:r>
              <a:rPr lang="sv-SE" dirty="0"/>
              <a:t> </a:t>
            </a:r>
            <a:r>
              <a:rPr lang="sv-SE" dirty="0" err="1"/>
              <a:t>Hjärinfarkt</a:t>
            </a:r>
            <a:r>
              <a:rPr lang="sv-SE" dirty="0"/>
              <a:t>, stroke och cancersjukdomar</a:t>
            </a:r>
          </a:p>
          <a:p>
            <a:pPr marL="457200" lvl="1" indent="0" algn="just">
              <a:buNone/>
            </a:pPr>
            <a:endParaRPr lang="sv-SE" dirty="0"/>
          </a:p>
          <a:p>
            <a:pPr marL="457200" lvl="1" indent="0">
              <a:buNone/>
            </a:pPr>
            <a:r>
              <a:rPr lang="sv-SE" dirty="0"/>
              <a:t>MEN</a:t>
            </a:r>
          </a:p>
          <a:p>
            <a:pPr lvl="1"/>
            <a:r>
              <a:rPr lang="sv-SE" dirty="0"/>
              <a:t>Antalet äldre ökar, färre barn och den arbetsföra befolkningen hänger inte med.            Stora utmaningar finns med att </a:t>
            </a:r>
            <a:r>
              <a:rPr lang="sv-SE" dirty="0" err="1"/>
              <a:t>finasiera</a:t>
            </a:r>
            <a:r>
              <a:rPr lang="sv-SE" dirty="0"/>
              <a:t> den vård som behövs</a:t>
            </a:r>
          </a:p>
          <a:p>
            <a:pPr lvl="1"/>
            <a:r>
              <a:rPr lang="sv-SE" dirty="0"/>
              <a:t>Fler lever livet ut med kroniska sjukdomar, tack vare medicinska framgångar. </a:t>
            </a:r>
          </a:p>
          <a:p>
            <a:pPr lvl="1"/>
            <a:r>
              <a:rPr lang="sv-SE" dirty="0"/>
              <a:t>Stöd till egenvård i det hälsofrämjande och förebyggande arbetet saknas</a:t>
            </a:r>
          </a:p>
          <a:p>
            <a:pPr lvl="1"/>
            <a:r>
              <a:rPr lang="sv-SE" dirty="0"/>
              <a:t>Spetspatienter deltar i utvecklingen av vården</a:t>
            </a:r>
          </a:p>
          <a:p>
            <a:pPr marL="457200" lvl="1" indent="0">
              <a:buNone/>
            </a:pPr>
            <a:endParaRPr lang="sv-SE" dirty="0"/>
          </a:p>
        </p:txBody>
      </p:sp>
    </p:spTree>
    <p:extLst>
      <p:ext uri="{BB962C8B-B14F-4D97-AF65-F5344CB8AC3E}">
        <p14:creationId xmlns:p14="http://schemas.microsoft.com/office/powerpoint/2010/main" val="133857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3777" y="822336"/>
            <a:ext cx="7208323" cy="892164"/>
          </a:xfrm>
        </p:spPr>
        <p:txBody>
          <a:bodyPr>
            <a:normAutofit/>
          </a:bodyPr>
          <a:lstStyle/>
          <a:p>
            <a:r>
              <a:rPr lang="sv-SE" sz="2700" dirty="0"/>
              <a:t>Demografi, ekonomi, kompetensförsörjning</a:t>
            </a:r>
          </a:p>
        </p:txBody>
      </p:sp>
      <p:pic>
        <p:nvPicPr>
          <p:cNvPr id="4" name="Platshållare för innehåll 6">
            <a:extLst>
              <a:ext uri="{FF2B5EF4-FFF2-40B4-BE49-F238E27FC236}">
                <a16:creationId xmlns:a16="http://schemas.microsoft.com/office/drawing/2014/main" id="{7A17C904-C7EB-49CD-843F-E24902D01962}"/>
              </a:ext>
            </a:extLst>
          </p:cNvPr>
          <p:cNvPicPr>
            <a:picLocks noGrp="1" noChangeAspect="1"/>
          </p:cNvPicPr>
          <p:nvPr>
            <p:ph idx="1"/>
          </p:nvPr>
        </p:nvPicPr>
        <p:blipFill>
          <a:blip r:embed="rId3"/>
          <a:stretch>
            <a:fillRect/>
          </a:stretch>
        </p:blipFill>
        <p:spPr>
          <a:xfrm>
            <a:off x="1185109" y="1816508"/>
            <a:ext cx="6437857" cy="3729485"/>
          </a:xfrm>
          <a:prstGeom prst="rect">
            <a:avLst/>
          </a:prstGeom>
        </p:spPr>
      </p:pic>
    </p:spTree>
    <p:extLst>
      <p:ext uri="{BB962C8B-B14F-4D97-AF65-F5344CB8AC3E}">
        <p14:creationId xmlns:p14="http://schemas.microsoft.com/office/powerpoint/2010/main" val="27590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5</a:t>
            </a:fld>
            <a:endParaRPr lang="sv-SE"/>
          </a:p>
        </p:txBody>
      </p:sp>
      <p:sp>
        <p:nvSpPr>
          <p:cNvPr id="2" name="Rubrik 1"/>
          <p:cNvSpPr>
            <a:spLocks noGrp="1"/>
          </p:cNvSpPr>
          <p:nvPr>
            <p:ph type="title"/>
          </p:nvPr>
        </p:nvSpPr>
        <p:spPr>
          <a:xfrm>
            <a:off x="733744" y="606056"/>
            <a:ext cx="7963688" cy="489097"/>
          </a:xfrm>
        </p:spPr>
        <p:txBody>
          <a:bodyPr/>
          <a:lstStyle/>
          <a:p>
            <a:r>
              <a:rPr lang="sv-SE" sz="2400" dirty="0"/>
              <a:t>Varför ställa om Hälso och sjukvården?</a:t>
            </a:r>
            <a:endParaRPr lang="nn-NO" sz="2400" dirty="0"/>
          </a:p>
        </p:txBody>
      </p:sp>
      <p:sp>
        <p:nvSpPr>
          <p:cNvPr id="3" name="Platshållare för innehåll 2"/>
          <p:cNvSpPr>
            <a:spLocks noGrp="1"/>
          </p:cNvSpPr>
          <p:nvPr>
            <p:ph sz="quarter" idx="13"/>
          </p:nvPr>
        </p:nvSpPr>
        <p:spPr>
          <a:xfrm>
            <a:off x="590155" y="1190847"/>
            <a:ext cx="7963689" cy="5773479"/>
          </a:xfrm>
        </p:spPr>
        <p:txBody>
          <a:bodyPr/>
          <a:lstStyle/>
          <a:p>
            <a:r>
              <a:rPr lang="sv-SE" dirty="0"/>
              <a:t>I jämförelser med andra länder där PV är utvecklad uppnås </a:t>
            </a:r>
          </a:p>
          <a:p>
            <a:pPr marL="0" indent="0">
              <a:buNone/>
            </a:pPr>
            <a:r>
              <a:rPr lang="sv-SE" dirty="0"/>
              <a:t>	- </a:t>
            </a:r>
            <a:r>
              <a:rPr lang="sv-SE" sz="1600" dirty="0"/>
              <a:t>Högre effektivitet för samma pengar </a:t>
            </a:r>
          </a:p>
          <a:p>
            <a:pPr marL="0" indent="0">
              <a:buNone/>
            </a:pPr>
            <a:r>
              <a:rPr lang="sv-SE" sz="1600" dirty="0"/>
              <a:t>	- Mer jämlik vård</a:t>
            </a:r>
          </a:p>
          <a:p>
            <a:pPr marL="0" indent="0">
              <a:buNone/>
            </a:pPr>
            <a:endParaRPr lang="sv-SE" sz="1600" dirty="0"/>
          </a:p>
          <a:p>
            <a:r>
              <a:rPr lang="sv-SE" dirty="0"/>
              <a:t>I jämförelse med 10 andra länder har Sverige</a:t>
            </a:r>
          </a:p>
          <a:p>
            <a:pPr lvl="1"/>
            <a:r>
              <a:rPr lang="sv-SE" dirty="0"/>
              <a:t>Medicinskt mycket god vård</a:t>
            </a:r>
          </a:p>
          <a:p>
            <a:pPr lvl="1"/>
            <a:r>
              <a:rPr lang="sv-SE" dirty="0"/>
              <a:t>Bemötande bra</a:t>
            </a:r>
          </a:p>
          <a:p>
            <a:pPr marL="457200" lvl="1" indent="0">
              <a:buNone/>
            </a:pPr>
            <a:endParaRPr lang="sv-SE" dirty="0"/>
          </a:p>
          <a:p>
            <a:pPr marL="457200" lvl="1" indent="0">
              <a:buNone/>
            </a:pPr>
            <a:r>
              <a:rPr lang="sv-SE" dirty="0"/>
              <a:t>MEN</a:t>
            </a:r>
          </a:p>
          <a:p>
            <a:pPr lvl="1"/>
            <a:r>
              <a:rPr lang="sv-SE" dirty="0"/>
              <a:t>Kommunikationen och samordningen mellan olika vårdgivare fungerar sämre</a:t>
            </a:r>
          </a:p>
          <a:p>
            <a:pPr lvl="1"/>
            <a:r>
              <a:rPr lang="sv-SE" dirty="0"/>
              <a:t>Viktig info angående hälsotillstånd överförs inte till patientens ordinarie läkare och vårdpersonal</a:t>
            </a:r>
          </a:p>
          <a:p>
            <a:pPr lvl="1"/>
            <a:r>
              <a:rPr lang="sv-SE" dirty="0"/>
              <a:t>Få patienter har namngiven fast läkarkontakt eller fast vårdkontakt</a:t>
            </a:r>
          </a:p>
          <a:p>
            <a:pPr lvl="1"/>
            <a:r>
              <a:rPr lang="sv-SE" dirty="0"/>
              <a:t>Längre väntetider och sämre tillgänglighet för vård</a:t>
            </a:r>
          </a:p>
          <a:p>
            <a:pPr lvl="1"/>
            <a:r>
              <a:rPr lang="sv-SE" dirty="0"/>
              <a:t>Kontinuiteten i vårdkontakterna är bristfällig</a:t>
            </a:r>
          </a:p>
          <a:p>
            <a:pPr lvl="1"/>
            <a:endParaRPr lang="sv-SE" dirty="0"/>
          </a:p>
        </p:txBody>
      </p:sp>
    </p:spTree>
    <p:extLst>
      <p:ext uri="{BB962C8B-B14F-4D97-AF65-F5344CB8AC3E}">
        <p14:creationId xmlns:p14="http://schemas.microsoft.com/office/powerpoint/2010/main" val="41048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6</a:t>
            </a:fld>
            <a:endParaRPr lang="sv-SE"/>
          </a:p>
        </p:txBody>
      </p:sp>
      <p:sp>
        <p:nvSpPr>
          <p:cNvPr id="12" name="Rubrik 11"/>
          <p:cNvSpPr>
            <a:spLocks noGrp="1"/>
          </p:cNvSpPr>
          <p:nvPr>
            <p:ph type="title"/>
          </p:nvPr>
        </p:nvSpPr>
        <p:spPr>
          <a:xfrm>
            <a:off x="1149095" y="868436"/>
            <a:ext cx="7231112" cy="1681799"/>
          </a:xfrm>
        </p:spPr>
        <p:txBody>
          <a:bodyPr/>
          <a:lstStyle/>
          <a:p>
            <a:r>
              <a:rPr lang="sv-SE" dirty="0"/>
              <a:t>Omställning till en NÄRA VÅRD, </a:t>
            </a:r>
            <a:br>
              <a:rPr lang="sv-SE" dirty="0"/>
            </a:br>
            <a:r>
              <a:rPr lang="sv-SE" dirty="0"/>
              <a:t>en viktig del i att möta framtidens utmaningarna och omfattar hela vårdsystemet</a:t>
            </a:r>
            <a:endParaRPr lang="nn-NO" dirty="0"/>
          </a:p>
        </p:txBody>
      </p:sp>
      <p:sp>
        <p:nvSpPr>
          <p:cNvPr id="7" name="Platshållare för innehåll 6"/>
          <p:cNvSpPr>
            <a:spLocks noGrp="1"/>
          </p:cNvSpPr>
          <p:nvPr>
            <p:ph sz="quarter" idx="13"/>
          </p:nvPr>
        </p:nvSpPr>
        <p:spPr>
          <a:xfrm>
            <a:off x="1149095" y="2904565"/>
            <a:ext cx="6921114" cy="3357896"/>
          </a:xfrm>
        </p:spPr>
        <p:txBody>
          <a:bodyPr/>
          <a:lstStyle/>
          <a:p>
            <a:pPr marL="0" indent="0">
              <a:buNone/>
            </a:pPr>
            <a:r>
              <a:rPr lang="sv-SE" dirty="0"/>
              <a:t> </a:t>
            </a:r>
          </a:p>
          <a:p>
            <a:r>
              <a:rPr lang="sv-SE" dirty="0"/>
              <a:t>Kommunernas omsorg</a:t>
            </a:r>
          </a:p>
          <a:p>
            <a:r>
              <a:rPr lang="sv-SE" dirty="0"/>
              <a:t>Kommunernas Primärvård (primär vårdnivå)</a:t>
            </a:r>
          </a:p>
          <a:p>
            <a:r>
              <a:rPr lang="sv-SE" dirty="0"/>
              <a:t>Regionernas Primärvård     (primär vårdnivå)</a:t>
            </a:r>
          </a:p>
          <a:p>
            <a:r>
              <a:rPr lang="sv-SE" dirty="0"/>
              <a:t>Regionernas Specialiserade vården	(”sekundär vårdnivå”)</a:t>
            </a:r>
          </a:p>
          <a:p>
            <a:pPr marL="0" indent="0">
              <a:buNone/>
            </a:pPr>
            <a:r>
              <a:rPr lang="sv-SE" dirty="0"/>
              <a:t>	</a:t>
            </a:r>
          </a:p>
          <a:p>
            <a:pPr marL="0" indent="0">
              <a:buNone/>
            </a:pPr>
            <a:r>
              <a:rPr lang="sv-SE" dirty="0"/>
              <a:t>	Både Offentlig och Privat utförd vård omfattas av reformen</a:t>
            </a:r>
          </a:p>
        </p:txBody>
      </p:sp>
    </p:spTree>
    <p:extLst>
      <p:ext uri="{BB962C8B-B14F-4D97-AF65-F5344CB8AC3E}">
        <p14:creationId xmlns:p14="http://schemas.microsoft.com/office/powerpoint/2010/main" val="183397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671" y="624760"/>
            <a:ext cx="8599296" cy="834304"/>
          </a:xfrm>
        </p:spPr>
        <p:txBody>
          <a:bodyPr/>
          <a:lstStyle/>
          <a:p>
            <a:r>
              <a:rPr lang="sv-SE" sz="2700" dirty="0"/>
              <a:t>Nationellt primärvårduppdrag  1 juli 2021</a:t>
            </a:r>
          </a:p>
        </p:txBody>
      </p:sp>
      <p:sp>
        <p:nvSpPr>
          <p:cNvPr id="3" name="Platshållare för innehåll 2"/>
          <p:cNvSpPr>
            <a:spLocks noGrp="1"/>
          </p:cNvSpPr>
          <p:nvPr>
            <p:ph idx="1"/>
          </p:nvPr>
        </p:nvSpPr>
        <p:spPr>
          <a:xfrm>
            <a:off x="410671" y="1187533"/>
            <a:ext cx="8289776" cy="5670468"/>
          </a:xfrm>
        </p:spPr>
        <p:txBody>
          <a:bodyPr>
            <a:normAutofit fontScale="32500" lnSpcReduction="20000"/>
          </a:bodyPr>
          <a:lstStyle/>
          <a:p>
            <a:pPr marL="22622" indent="0">
              <a:buNone/>
            </a:pPr>
            <a:r>
              <a:rPr lang="sv-SE" sz="7200" dirty="0"/>
              <a:t>tillhandahålla de hälso- och sjukvårdstjänster som krävs för att tillgodose vanligt förekommande vårdbehov</a:t>
            </a:r>
          </a:p>
          <a:p>
            <a:pPr marL="22622" indent="0">
              <a:buNone/>
            </a:pPr>
            <a:endParaRPr lang="sv-SE" sz="7200" dirty="0"/>
          </a:p>
          <a:p>
            <a:pPr marL="22622" indent="0">
              <a:buNone/>
            </a:pPr>
            <a:r>
              <a:rPr lang="sv-SE" sz="7200" dirty="0"/>
              <a:t>se till att vården är lätt tillgänglig</a:t>
            </a:r>
          </a:p>
          <a:p>
            <a:pPr marL="22622" indent="0">
              <a:buNone/>
            </a:pPr>
            <a:endParaRPr lang="sv-SE" sz="7200" dirty="0"/>
          </a:p>
          <a:p>
            <a:pPr marL="22622" indent="0">
              <a:buNone/>
            </a:pPr>
            <a:r>
              <a:rPr lang="sv-SE" sz="7200" dirty="0"/>
              <a:t>tillhandahålla förebyggande insatser utifrån såväl befolkningens behov som patientens individuella behov och förutsättningar</a:t>
            </a:r>
          </a:p>
          <a:p>
            <a:pPr marL="22622" indent="0">
              <a:buNone/>
            </a:pPr>
            <a:endParaRPr lang="sv-SE" sz="7200" dirty="0"/>
          </a:p>
          <a:p>
            <a:pPr marL="22622" indent="0">
              <a:buNone/>
            </a:pPr>
            <a:r>
              <a:rPr lang="sv-SE" sz="7200" dirty="0"/>
              <a:t>samordna olika insatser för patienten i de fall det är mest ändamålsenligt </a:t>
            </a:r>
          </a:p>
          <a:p>
            <a:pPr marL="22622" indent="0">
              <a:buNone/>
            </a:pPr>
            <a:endParaRPr lang="sv-SE" sz="7200" dirty="0"/>
          </a:p>
          <a:p>
            <a:pPr marL="22622" indent="0">
              <a:buNone/>
            </a:pPr>
            <a:r>
              <a:rPr lang="sv-SE" sz="7200" dirty="0"/>
              <a:t>möjliggöra medverkan vid genomförande av forskningsarbete</a:t>
            </a:r>
          </a:p>
          <a:p>
            <a:pPr marL="22622" indent="0">
              <a:buNone/>
            </a:pPr>
            <a:endParaRPr lang="sv-SE" dirty="0"/>
          </a:p>
          <a:p>
            <a:pPr marL="22622" indent="0">
              <a:buNone/>
            </a:pPr>
            <a:r>
              <a:rPr lang="sv-SE" sz="3100" dirty="0"/>
              <a:t>Inriktningen för en nära och tillgänglig vård – en primärvårdsreform, riksdagsbeslut nov 2020</a:t>
            </a:r>
          </a:p>
        </p:txBody>
      </p:sp>
    </p:spTree>
    <p:extLst>
      <p:ext uri="{BB962C8B-B14F-4D97-AF65-F5344CB8AC3E}">
        <p14:creationId xmlns:p14="http://schemas.microsoft.com/office/powerpoint/2010/main" val="1946139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FFE81B1-BC35-473F-A7E1-D1E51BC8F937}"/>
              </a:ext>
            </a:extLst>
          </p:cNvPr>
          <p:cNvSpPr>
            <a:spLocks noGrp="1"/>
          </p:cNvSpPr>
          <p:nvPr>
            <p:ph idx="1"/>
          </p:nvPr>
        </p:nvSpPr>
        <p:spPr>
          <a:xfrm>
            <a:off x="467101" y="1835547"/>
            <a:ext cx="8469731" cy="4473813"/>
          </a:xfrm>
        </p:spPr>
        <p:txBody>
          <a:bodyPr vert="horz" lIns="0" tIns="0" rIns="0" bIns="0" rtlCol="0">
            <a:normAutofit fontScale="25000" lnSpcReduction="20000"/>
          </a:bodyPr>
          <a:lstStyle/>
          <a:p>
            <a:r>
              <a:rPr lang="sv-SE" sz="6400" b="1" dirty="0"/>
              <a:t>En omstrukturering till en primärvård som är basen i sjukvårdssystemet och som ger goda förutsättningar att uppnå en jämlik hälsa i befolkningen</a:t>
            </a:r>
          </a:p>
          <a:p>
            <a:endParaRPr lang="sv-SE" sz="6400" b="1" dirty="0"/>
          </a:p>
          <a:p>
            <a:r>
              <a:rPr lang="sv-SE" sz="6400" b="1" dirty="0"/>
              <a:t>Ett nationellt utformat uppdrag för primärvården – ett grunduppdrag beskriven i ramlagen HSL</a:t>
            </a:r>
          </a:p>
          <a:p>
            <a:endParaRPr lang="sv-SE" sz="6400" b="1" dirty="0"/>
          </a:p>
          <a:p>
            <a:r>
              <a:rPr lang="sv-SE" sz="6400" b="1" dirty="0"/>
              <a:t>En målbild, en färdplan och en möjlighet till uppföljning och utveckling av primärvården</a:t>
            </a:r>
          </a:p>
          <a:p>
            <a:endParaRPr lang="sv-SE" sz="6400" b="1" dirty="0"/>
          </a:p>
          <a:p>
            <a:r>
              <a:rPr lang="sv-SE" sz="6400" b="1" dirty="0"/>
              <a:t>Ett personcentrerat arbetssätt och struktur </a:t>
            </a:r>
          </a:p>
          <a:p>
            <a:endParaRPr lang="sv-SE" sz="6400" b="1" dirty="0"/>
          </a:p>
          <a:p>
            <a:r>
              <a:rPr lang="sv-SE" sz="6400" b="1" dirty="0"/>
              <a:t>God tillgänglighet till rätt vård i rätt tid</a:t>
            </a:r>
          </a:p>
          <a:p>
            <a:endParaRPr lang="sv-SE" sz="6400" b="1" dirty="0"/>
          </a:p>
          <a:p>
            <a:r>
              <a:rPr lang="sv-SE" sz="6400" b="1" dirty="0"/>
              <a:t>Ökad kontinuitet utifrån patientens behov och önskemål</a:t>
            </a:r>
          </a:p>
          <a:p>
            <a:endParaRPr lang="sv-SE" sz="6400" b="1" dirty="0"/>
          </a:p>
          <a:p>
            <a:r>
              <a:rPr lang="sv-SE" sz="6400" b="1" dirty="0"/>
              <a:t>Ett system med förutsättningar att skapa en god arbetsmiljö för personal</a:t>
            </a:r>
          </a:p>
          <a:p>
            <a:pPr marL="0" indent="0">
              <a:buNone/>
            </a:pPr>
            <a:endParaRPr lang="sv-SE" sz="1500" dirty="0"/>
          </a:p>
          <a:p>
            <a:pPr marL="0" indent="0">
              <a:buNone/>
            </a:pPr>
            <a:endParaRPr lang="sv-SE" sz="1500" dirty="0"/>
          </a:p>
          <a:p>
            <a:pPr marL="0" indent="0">
              <a:buNone/>
            </a:pPr>
            <a:endParaRPr lang="sv-SE" sz="1500" dirty="0"/>
          </a:p>
          <a:p>
            <a:pPr marL="0" indent="0">
              <a:buNone/>
            </a:pPr>
            <a:endParaRPr lang="sv-SE" sz="1500" dirty="0"/>
          </a:p>
          <a:p>
            <a:pPr marL="0" indent="0">
              <a:buNone/>
            </a:pPr>
            <a:endParaRPr lang="sv-SE" sz="1500" dirty="0"/>
          </a:p>
          <a:p>
            <a:pPr marL="0" indent="0">
              <a:buNone/>
            </a:pPr>
            <a:endParaRPr lang="sv-SE" sz="1500" dirty="0"/>
          </a:p>
        </p:txBody>
      </p:sp>
      <p:sp>
        <p:nvSpPr>
          <p:cNvPr id="3" name="Rubrik 2">
            <a:extLst>
              <a:ext uri="{FF2B5EF4-FFF2-40B4-BE49-F238E27FC236}">
                <a16:creationId xmlns:a16="http://schemas.microsoft.com/office/drawing/2014/main" id="{EC1AC0D2-4378-4458-9813-F09DF7B5132B}"/>
              </a:ext>
            </a:extLst>
          </p:cNvPr>
          <p:cNvSpPr>
            <a:spLocks noGrp="1"/>
          </p:cNvSpPr>
          <p:nvPr>
            <p:ph type="title"/>
          </p:nvPr>
        </p:nvSpPr>
        <p:spPr>
          <a:xfrm>
            <a:off x="460114" y="1063242"/>
            <a:ext cx="8208603" cy="772305"/>
          </a:xfrm>
        </p:spPr>
        <p:txBody>
          <a:bodyPr/>
          <a:lstStyle/>
          <a:p>
            <a:r>
              <a:rPr lang="sv-SE" sz="2400" dirty="0"/>
              <a:t>Primärvårdsreformens sju intentioner </a:t>
            </a:r>
          </a:p>
        </p:txBody>
      </p:sp>
      <p:sp>
        <p:nvSpPr>
          <p:cNvPr id="5" name="Platshållare för bildnummer 4">
            <a:extLst>
              <a:ext uri="{FF2B5EF4-FFF2-40B4-BE49-F238E27FC236}">
                <a16:creationId xmlns:a16="http://schemas.microsoft.com/office/drawing/2014/main" id="{F1AE8944-E522-4F7D-A915-E824704F5F4D}"/>
              </a:ext>
            </a:extLst>
          </p:cNvPr>
          <p:cNvSpPr>
            <a:spLocks noGrp="1"/>
          </p:cNvSpPr>
          <p:nvPr>
            <p:ph type="sldNum" sz="quarter" idx="12"/>
          </p:nvPr>
        </p:nvSpPr>
        <p:spPr>
          <a:xfrm>
            <a:off x="8311616" y="5585826"/>
            <a:ext cx="361800" cy="162000"/>
          </a:xfrm>
          <a:prstGeom prst="rect">
            <a:avLst/>
          </a:prstGeom>
        </p:spPr>
        <p:txBody>
          <a:bodyPr vert="horz" lIns="0" tIns="0" rIns="0" bIns="0" rtlCol="0" anchor="b"/>
          <a:lstStyle>
            <a:defPPr>
              <a:defRPr lang="sv-SE"/>
            </a:defPPr>
            <a:lvl1pPr marL="0" algn="r" defTabSz="685800" rtl="0" eaLnBrk="1" latinLnBrk="0" hangingPunct="1">
              <a:defRPr sz="675" b="0" kern="1200" baseline="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C3D4D15-3887-47F3-AC8F-B99C7C44B5C5}" type="slidenum">
              <a:rPr lang="sv-SE" smtClean="0"/>
              <a:pPr/>
              <a:t>8</a:t>
            </a:fld>
            <a:endParaRPr lang="sv-SE"/>
          </a:p>
        </p:txBody>
      </p:sp>
    </p:spTree>
    <p:extLst>
      <p:ext uri="{BB962C8B-B14F-4D97-AF65-F5344CB8AC3E}">
        <p14:creationId xmlns:p14="http://schemas.microsoft.com/office/powerpoint/2010/main" val="416334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898DD67-833C-4A0F-A578-8BE3738C83D0}"/>
              </a:ext>
            </a:extLst>
          </p:cNvPr>
          <p:cNvSpPr>
            <a:spLocks noGrp="1"/>
          </p:cNvSpPr>
          <p:nvPr>
            <p:ph type="sldNum" sz="quarter" idx="12"/>
          </p:nvPr>
        </p:nvSpPr>
        <p:spPr/>
        <p:txBody>
          <a:bodyPr/>
          <a:lstStyle/>
          <a:p>
            <a:fld id="{332063FA-F158-B145-A53C-EFD7E6C84CF7}" type="slidenum">
              <a:rPr lang="sv-SE" smtClean="0"/>
              <a:pPr/>
              <a:t>9</a:t>
            </a:fld>
            <a:endParaRPr lang="sv-SE" dirty="0"/>
          </a:p>
        </p:txBody>
      </p:sp>
      <p:sp>
        <p:nvSpPr>
          <p:cNvPr id="3" name="Rubrik 2">
            <a:extLst>
              <a:ext uri="{FF2B5EF4-FFF2-40B4-BE49-F238E27FC236}">
                <a16:creationId xmlns:a16="http://schemas.microsoft.com/office/drawing/2014/main" id="{87B49537-AF01-4205-8CAF-0A9ECF14A04E}"/>
              </a:ext>
            </a:extLst>
          </p:cNvPr>
          <p:cNvSpPr>
            <a:spLocks noGrp="1"/>
          </p:cNvSpPr>
          <p:nvPr>
            <p:ph type="title"/>
          </p:nvPr>
        </p:nvSpPr>
        <p:spPr>
          <a:xfrm>
            <a:off x="893575" y="846351"/>
            <a:ext cx="6778710" cy="725851"/>
          </a:xfrm>
        </p:spPr>
        <p:txBody>
          <a:bodyPr/>
          <a:lstStyle/>
          <a:p>
            <a:r>
              <a:rPr lang="sv-SE" dirty="0"/>
              <a:t>Vad menas med primärvård?</a:t>
            </a:r>
          </a:p>
        </p:txBody>
      </p:sp>
      <p:sp>
        <p:nvSpPr>
          <p:cNvPr id="5" name="Platshållare för innehåll 4">
            <a:extLst>
              <a:ext uri="{FF2B5EF4-FFF2-40B4-BE49-F238E27FC236}">
                <a16:creationId xmlns:a16="http://schemas.microsoft.com/office/drawing/2014/main" id="{BEABE0C9-C071-487E-8390-CB8F837FF604}"/>
              </a:ext>
            </a:extLst>
          </p:cNvPr>
          <p:cNvSpPr>
            <a:spLocks noGrp="1"/>
          </p:cNvSpPr>
          <p:nvPr>
            <p:ph sz="quarter" idx="13"/>
          </p:nvPr>
        </p:nvSpPr>
        <p:spPr>
          <a:xfrm>
            <a:off x="552892" y="1647489"/>
            <a:ext cx="7460075" cy="5088887"/>
          </a:xfrm>
        </p:spPr>
        <p:txBody>
          <a:bodyPr/>
          <a:lstStyle/>
          <a:p>
            <a:pPr marL="285750" indent="-285750">
              <a:buFont typeface="Arial" panose="020B0604020202020204" pitchFamily="34" charset="0"/>
              <a:buChar char="•"/>
            </a:pPr>
            <a:r>
              <a:rPr lang="sv-SE" dirty="0"/>
              <a:t>Primärvård är en vårdnivå, inte en organisationsform</a:t>
            </a:r>
          </a:p>
          <a:p>
            <a:pPr marL="285750" indent="-285750">
              <a:buFont typeface="Arial" panose="020B0604020202020204" pitchFamily="34" charset="0"/>
              <a:buChar char="•"/>
            </a:pPr>
            <a:r>
              <a:rPr lang="sv-SE" dirty="0"/>
              <a:t>Den kommunala Hälso- och sjukvården är primärvård och finns på äldreboenden och i egna boenden, kallas Hemsjukvård och         Hälso- och sjukvård i hemmet</a:t>
            </a:r>
          </a:p>
          <a:p>
            <a:pPr marL="285750" indent="-285750">
              <a:buFont typeface="Arial" panose="020B0604020202020204" pitchFamily="34" charset="0"/>
              <a:buChar char="•"/>
            </a:pPr>
            <a:r>
              <a:rPr lang="sv-SE" dirty="0"/>
              <a:t>Kommunerna har hälso-och sjukvårdspersonal upp tom sjuksköterskenivå. Läkare hör till den regionala hälso och sjukvården och samarbetar med kommunens personal utifrån slutna avtal </a:t>
            </a:r>
          </a:p>
          <a:p>
            <a:pPr marL="285750" indent="-285750">
              <a:buFont typeface="Arial" panose="020B0604020202020204" pitchFamily="34" charset="0"/>
              <a:buChar char="•"/>
            </a:pPr>
            <a:r>
              <a:rPr lang="sv-SE" dirty="0"/>
              <a:t>Den regionala primärvården finns på vårdcentraler, rehabiliteringsenheter mm, offentligt och privat driven</a:t>
            </a:r>
          </a:p>
          <a:p>
            <a:pPr marL="285750" indent="-285750">
              <a:buFont typeface="Arial" panose="020B0604020202020204" pitchFamily="34" charset="0"/>
              <a:buChar char="•"/>
            </a:pPr>
            <a:r>
              <a:rPr lang="sv-SE" dirty="0"/>
              <a:t>	</a:t>
            </a:r>
          </a:p>
        </p:txBody>
      </p:sp>
    </p:spTree>
    <p:extLst>
      <p:ext uri="{BB962C8B-B14F-4D97-AF65-F5344CB8AC3E}">
        <p14:creationId xmlns:p14="http://schemas.microsoft.com/office/powerpoint/2010/main" val="282632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PFseniorerna_presentationsmall">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Presentation2" id="{A2CAA96C-93A1-4370-8D82-89184DEDAC6C}" vid="{8C269EAA-8607-48BD-A3D8-09FB60C9AF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PresentationIntranätet</Template>
  <TotalTime>2985</TotalTime>
  <Words>2431</Words>
  <Application>Microsoft Office PowerPoint</Application>
  <PresentationFormat>Bildspel på skärmen (4:3)</PresentationFormat>
  <Paragraphs>256</Paragraphs>
  <Slides>24</Slides>
  <Notes>17</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24</vt:i4>
      </vt:variant>
    </vt:vector>
  </HeadingPairs>
  <TitlesOfParts>
    <vt:vector size="32" baseType="lpstr">
      <vt:lpstr>Arial</vt:lpstr>
      <vt:lpstr>Calibri</vt:lpstr>
      <vt:lpstr>Helvetica</vt:lpstr>
      <vt:lpstr>Impact</vt:lpstr>
      <vt:lpstr>Roboto Lt</vt:lpstr>
      <vt:lpstr>Times</vt:lpstr>
      <vt:lpstr>Wingdings</vt:lpstr>
      <vt:lpstr>SPFseniorerna_presentationsmall</vt:lpstr>
      <vt:lpstr>  Patientråd På Vårdcentral en del i omställningen till   God och Nära vård  med primärvården som nav  SPF Seniorerna Sörmland sept 2024 AC Baar </vt:lpstr>
      <vt:lpstr>Omfattande utredningar slog fast: Hälso- och sjukvården måste ställas om till en God och Nära vård med Primärvården som nav</vt:lpstr>
      <vt:lpstr>Varför ställa om Hälso och sjukvården?</vt:lpstr>
      <vt:lpstr>Demografi, ekonomi, kompetensförsörjning</vt:lpstr>
      <vt:lpstr>Varför ställa om Hälso och sjukvården?</vt:lpstr>
      <vt:lpstr>Omställning till en NÄRA VÅRD,  en viktig del i att möta framtidens utmaningarna och omfattar hela vårdsystemet</vt:lpstr>
      <vt:lpstr>Nationellt primärvårduppdrag  1 juli 2021</vt:lpstr>
      <vt:lpstr>Primärvårdsreformens sju intentioner </vt:lpstr>
      <vt:lpstr>Vad menas med primärvård?</vt:lpstr>
      <vt:lpstr>Nära vård … vad är det?</vt:lpstr>
      <vt:lpstr>Kärnan i Nära Vård </vt:lpstr>
      <vt:lpstr>Personcentrerat arbetssätt?</vt:lpstr>
      <vt:lpstr>Målbild Inriktningen för en nära och tillgänglig vård – en primärvårdsreform Riksdagsbeslut nov 2020 </vt:lpstr>
      <vt:lpstr>Var står vi idag?  Socialstyrelsen, Sveriges kommuner och  Myndighet för för vård och omsorgsanalys  följer och stödjer utvecklingen </vt:lpstr>
      <vt:lpstr>Var står vi idag?  IVO (Inspektionen för Vård och Omsorg) och Patientnämnder/PAN</vt:lpstr>
      <vt:lpstr>Fortsatt stora utmaningar!</vt:lpstr>
      <vt:lpstr>God och nära vård  med primärvården som nAV Ett Hälsolyft för seniorer? ?        </vt:lpstr>
      <vt:lpstr>Seniorernas förväntningar  är en Nära Vård</vt:lpstr>
      <vt:lpstr>SPF Seniorernas roll i omställningen till en god och nära vård </vt:lpstr>
      <vt:lpstr>PowerPoint-presentation</vt:lpstr>
      <vt:lpstr>Varför behövs Patientkontrakt?         </vt:lpstr>
      <vt:lpstr>Patientråd på Vårdcentral, en framgångsfaktorer för utveckling av  den nära vården </vt:lpstr>
      <vt:lpstr>PowerPoint-presentation</vt:lpstr>
      <vt:lpstr>GPCC Centrum för personcentrerad Vård, GU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Krister Hörding</dc:creator>
  <cp:lastModifiedBy>Lilli Assi</cp:lastModifiedBy>
  <cp:revision>112</cp:revision>
  <cp:lastPrinted>2024-09-15T17:26:45Z</cp:lastPrinted>
  <dcterms:created xsi:type="dcterms:W3CDTF">2020-02-04T13:40:04Z</dcterms:created>
  <dcterms:modified xsi:type="dcterms:W3CDTF">2024-09-22T05:41:58Z</dcterms:modified>
</cp:coreProperties>
</file>