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660" r:id="rId2"/>
    <p:sldMasterId id="2147483680" r:id="rId3"/>
  </p:sldMasterIdLst>
  <p:notesMasterIdLst>
    <p:notesMasterId r:id="rId15"/>
  </p:notesMasterIdLst>
  <p:sldIdLst>
    <p:sldId id="260" r:id="rId4"/>
    <p:sldId id="261" r:id="rId5"/>
    <p:sldId id="264" r:id="rId6"/>
    <p:sldId id="269" r:id="rId7"/>
    <p:sldId id="271" r:id="rId8"/>
    <p:sldId id="267" r:id="rId9"/>
    <p:sldId id="268" r:id="rId10"/>
    <p:sldId id="270" r:id="rId11"/>
    <p:sldId id="266" r:id="rId12"/>
    <p:sldId id="257" r:id="rId13"/>
    <p:sldId id="263" r:id="rId14"/>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1328" autoAdjust="0"/>
  </p:normalViewPr>
  <p:slideViewPr>
    <p:cSldViewPr snapToGrid="0" snapToObjects="1">
      <p:cViewPr varScale="1">
        <p:scale>
          <a:sx n="77" d="100"/>
          <a:sy n="77" d="100"/>
        </p:scale>
        <p:origin x="250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C97A6C-FBEC-4F92-9CBD-60599FAAE14D}" type="datetimeFigureOut">
              <a:rPr lang="sv-SE" smtClean="0"/>
              <a:t>2024-05-20</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E2339C-CA1C-4E53-91BD-E6498167BD11}" type="slidenum">
              <a:rPr lang="sv-SE" smtClean="0"/>
              <a:t>‹#›</a:t>
            </a:fld>
            <a:endParaRPr lang="sv-SE"/>
          </a:p>
        </p:txBody>
      </p:sp>
    </p:spTree>
    <p:extLst>
      <p:ext uri="{BB962C8B-B14F-4D97-AF65-F5344CB8AC3E}">
        <p14:creationId xmlns:p14="http://schemas.microsoft.com/office/powerpoint/2010/main" val="1942940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effectLst/>
                <a:latin typeface="Times New Roman" panose="02020603050405020304" pitchFamily="18" charset="0"/>
                <a:ea typeface="Times New Roman" panose="02020603050405020304" pitchFamily="18" charset="0"/>
                <a:cs typeface="Times New Roman" panose="02020603050405020304" pitchFamily="18" charset="0"/>
              </a:rPr>
              <a:t>Götene kommun har fått statsbidrag för att motverka ofrivillig ensamhet bland äldre. Fokus har lagts på äldre personer som inte bor på särskilt boende eller har hemtjänst, det vill säga för personer för vilka det saknas etablerade kontakter. </a:t>
            </a:r>
          </a:p>
          <a:p>
            <a:endParaRPr lang="sv-SE" dirty="0"/>
          </a:p>
        </p:txBody>
      </p:sp>
      <p:sp>
        <p:nvSpPr>
          <p:cNvPr id="4" name="Platshållare för bildnummer 3"/>
          <p:cNvSpPr>
            <a:spLocks noGrp="1"/>
          </p:cNvSpPr>
          <p:nvPr>
            <p:ph type="sldNum" sz="quarter" idx="5"/>
          </p:nvPr>
        </p:nvSpPr>
        <p:spPr/>
        <p:txBody>
          <a:bodyPr/>
          <a:lstStyle/>
          <a:p>
            <a:fld id="{29E2339C-CA1C-4E53-91BD-E6498167BD11}" type="slidenum">
              <a:rPr lang="sv-SE" smtClean="0"/>
              <a:t>2</a:t>
            </a:fld>
            <a:endParaRPr lang="sv-SE"/>
          </a:p>
        </p:txBody>
      </p:sp>
    </p:spTree>
    <p:extLst>
      <p:ext uri="{BB962C8B-B14F-4D97-AF65-F5344CB8AC3E}">
        <p14:creationId xmlns:p14="http://schemas.microsoft.com/office/powerpoint/2010/main" val="3083100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u="sng" dirty="0">
                <a:cs typeface="Times New Roman" panose="02020603050405020304" pitchFamily="18" charset="0"/>
              </a:rPr>
              <a:t>Det som framkommit under de 8 genomförda hälsosamtalen är att det finns behov av: </a:t>
            </a:r>
          </a:p>
          <a:p>
            <a:endParaRPr lang="sv-SE" dirty="0"/>
          </a:p>
        </p:txBody>
      </p:sp>
      <p:sp>
        <p:nvSpPr>
          <p:cNvPr id="4" name="Platshållare för bildnummer 3"/>
          <p:cNvSpPr>
            <a:spLocks noGrp="1"/>
          </p:cNvSpPr>
          <p:nvPr>
            <p:ph type="sldNum" sz="quarter" idx="5"/>
          </p:nvPr>
        </p:nvSpPr>
        <p:spPr/>
        <p:txBody>
          <a:bodyPr/>
          <a:lstStyle/>
          <a:p>
            <a:fld id="{29E2339C-CA1C-4E53-91BD-E6498167BD11}" type="slidenum">
              <a:rPr lang="sv-SE" smtClean="0"/>
              <a:t>5</a:t>
            </a:fld>
            <a:endParaRPr lang="sv-SE"/>
          </a:p>
        </p:txBody>
      </p:sp>
    </p:spTree>
    <p:extLst>
      <p:ext uri="{BB962C8B-B14F-4D97-AF65-F5344CB8AC3E}">
        <p14:creationId xmlns:p14="http://schemas.microsoft.com/office/powerpoint/2010/main" val="3017353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Några av frågor och svar</a:t>
            </a:r>
          </a:p>
        </p:txBody>
      </p:sp>
      <p:sp>
        <p:nvSpPr>
          <p:cNvPr id="4" name="Platshållare för bildnummer 3"/>
          <p:cNvSpPr>
            <a:spLocks noGrp="1"/>
          </p:cNvSpPr>
          <p:nvPr>
            <p:ph type="sldNum" sz="quarter" idx="5"/>
          </p:nvPr>
        </p:nvSpPr>
        <p:spPr/>
        <p:txBody>
          <a:bodyPr/>
          <a:lstStyle/>
          <a:p>
            <a:fld id="{29E2339C-CA1C-4E53-91BD-E6498167BD11}" type="slidenum">
              <a:rPr lang="sv-SE" smtClean="0"/>
              <a:t>6</a:t>
            </a:fld>
            <a:endParaRPr lang="sv-SE"/>
          </a:p>
        </p:txBody>
      </p:sp>
    </p:spTree>
    <p:extLst>
      <p:ext uri="{BB962C8B-B14F-4D97-AF65-F5344CB8AC3E}">
        <p14:creationId xmlns:p14="http://schemas.microsoft.com/office/powerpoint/2010/main" val="68960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29E2339C-CA1C-4E53-91BD-E6498167BD11}" type="slidenum">
              <a:rPr lang="sv-SE" smtClean="0"/>
              <a:t>8</a:t>
            </a:fld>
            <a:endParaRPr lang="sv-SE"/>
          </a:p>
        </p:txBody>
      </p:sp>
    </p:spTree>
    <p:extLst>
      <p:ext uri="{BB962C8B-B14F-4D97-AF65-F5344CB8AC3E}">
        <p14:creationId xmlns:p14="http://schemas.microsoft.com/office/powerpoint/2010/main" val="1082241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7" name="Manuella indata 8"/>
          <p:cNvSpPr/>
          <p:nvPr userDrawn="1"/>
        </p:nvSpPr>
        <p:spPr>
          <a:xfrm rot="10800000">
            <a:off x="-2" y="-1"/>
            <a:ext cx="9144915" cy="5935134"/>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9"/>
              <a:gd name="connsiteY0" fmla="*/ 497 h 10000"/>
              <a:gd name="connsiteX1" fmla="*/ 10009 w 10009"/>
              <a:gd name="connsiteY1" fmla="*/ 0 h 10000"/>
              <a:gd name="connsiteX2" fmla="*/ 10009 w 10009"/>
              <a:gd name="connsiteY2" fmla="*/ 10000 h 10000"/>
              <a:gd name="connsiteX3" fmla="*/ 9 w 10009"/>
              <a:gd name="connsiteY3" fmla="*/ 10000 h 10000"/>
              <a:gd name="connsiteX4" fmla="*/ 0 w 10009"/>
              <a:gd name="connsiteY4" fmla="*/ 497 h 10000"/>
              <a:gd name="connsiteX0" fmla="*/ 1 w 10001"/>
              <a:gd name="connsiteY0" fmla="*/ 440 h 10000"/>
              <a:gd name="connsiteX1" fmla="*/ 10001 w 10001"/>
              <a:gd name="connsiteY1" fmla="*/ 0 h 10000"/>
              <a:gd name="connsiteX2" fmla="*/ 10001 w 10001"/>
              <a:gd name="connsiteY2" fmla="*/ 10000 h 10000"/>
              <a:gd name="connsiteX3" fmla="*/ 1 w 10001"/>
              <a:gd name="connsiteY3" fmla="*/ 10000 h 10000"/>
              <a:gd name="connsiteX4" fmla="*/ 1 w 10001"/>
              <a:gd name="connsiteY4" fmla="*/ 44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1" h="10000">
                <a:moveTo>
                  <a:pt x="1" y="440"/>
                </a:moveTo>
                <a:lnTo>
                  <a:pt x="10001" y="0"/>
                </a:lnTo>
                <a:lnTo>
                  <a:pt x="10001" y="10000"/>
                </a:lnTo>
                <a:lnTo>
                  <a:pt x="1" y="10000"/>
                </a:lnTo>
                <a:cubicBezTo>
                  <a:pt x="-2" y="6832"/>
                  <a:pt x="4" y="3608"/>
                  <a:pt x="1" y="44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320802" y="927628"/>
            <a:ext cx="6858000" cy="2387600"/>
          </a:xfrm>
          <a:prstGeom prst="rect">
            <a:avLst/>
          </a:prstGeom>
        </p:spPr>
        <p:txBody>
          <a:bodyPr anchor="b"/>
          <a:lstStyle>
            <a:lvl1pPr algn="l">
              <a:lnSpc>
                <a:spcPct val="100000"/>
              </a:lnSpc>
              <a:defRPr sz="4500" b="0" i="0">
                <a:latin typeface="Arial" panose="020B0604020202020204" pitchFamily="34" charset="0"/>
                <a:ea typeface="Arial" panose="020B0604020202020204" pitchFamily="34" charset="0"/>
                <a:cs typeface="Arial" panose="020B0604020202020204" pitchFamily="34" charset="0"/>
              </a:defRPr>
            </a:lvl1pPr>
          </a:lstStyle>
          <a:p>
            <a:r>
              <a:rPr lang="sv-SE"/>
              <a:t>Klicka här för att ändra mall för rubrikformat</a:t>
            </a:r>
            <a:endParaRPr lang="en-US" dirty="0"/>
          </a:p>
        </p:txBody>
      </p:sp>
      <p:sp>
        <p:nvSpPr>
          <p:cNvPr id="3" name="Subtitle 2"/>
          <p:cNvSpPr>
            <a:spLocks noGrp="1"/>
          </p:cNvSpPr>
          <p:nvPr>
            <p:ph type="subTitle" idx="1"/>
          </p:nvPr>
        </p:nvSpPr>
        <p:spPr>
          <a:xfrm>
            <a:off x="1320802" y="3602038"/>
            <a:ext cx="6858000" cy="1655762"/>
          </a:xfrm>
          <a:prstGeom prst="rect">
            <a:avLst/>
          </a:prstGeom>
        </p:spPr>
        <p:txBody>
          <a:bodyPr/>
          <a:lstStyle>
            <a:lvl1pPr marL="0" indent="0" algn="l">
              <a:buNone/>
              <a:defRPr sz="1800" b="0" i="0">
                <a:latin typeface="Arial" panose="020B0604020202020204" pitchFamily="34" charset="0"/>
                <a:ea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Date Placeholder 3"/>
          <p:cNvSpPr>
            <a:spLocks noGrp="1"/>
          </p:cNvSpPr>
          <p:nvPr>
            <p:ph type="dt" sz="half" idx="10"/>
          </p:nvPr>
        </p:nvSpPr>
        <p:spPr>
          <a:xfrm>
            <a:off x="467783" y="6356351"/>
            <a:ext cx="1267884" cy="365125"/>
          </a:xfrm>
        </p:spPr>
        <p:txBody>
          <a:bodyPr/>
          <a:lstStyle>
            <a:lvl1pPr>
              <a:defRPr b="0" i="0">
                <a:solidFill>
                  <a:schemeClr val="bg1"/>
                </a:solidFill>
                <a:latin typeface="Trebuchet MS" charset="0"/>
                <a:ea typeface="Trebuchet MS" charset="0"/>
                <a:cs typeface="Trebuchet MS" charset="0"/>
              </a:defRPr>
            </a:lvl1pPr>
          </a:lstStyle>
          <a:p>
            <a:fld id="{E691E663-F9DE-0044-86E6-42A30695B7D5}" type="datetimeFigureOut">
              <a:rPr lang="sv-SE" smtClean="0"/>
              <a:pPr/>
              <a:t>2024-05-20</a:t>
            </a:fld>
            <a:endParaRPr lang="sv-SE" dirty="0"/>
          </a:p>
        </p:txBody>
      </p:sp>
      <p:sp>
        <p:nvSpPr>
          <p:cNvPr id="5" name="Footer Placeholder 4"/>
          <p:cNvSpPr>
            <a:spLocks noGrp="1"/>
          </p:cNvSpPr>
          <p:nvPr>
            <p:ph type="ftr" sz="quarter" idx="11"/>
          </p:nvPr>
        </p:nvSpPr>
        <p:spPr>
          <a:xfrm>
            <a:off x="1928283" y="6356351"/>
            <a:ext cx="3086100" cy="365125"/>
          </a:xfrm>
        </p:spPr>
        <p:txBody>
          <a:bodyPr/>
          <a:lstStyle>
            <a:lvl1pPr>
              <a:defRPr b="0" i="0">
                <a:solidFill>
                  <a:schemeClr val="bg1"/>
                </a:solidFill>
                <a:latin typeface="Trebuchet MS" charset="0"/>
                <a:ea typeface="Trebuchet MS" charset="0"/>
                <a:cs typeface="Trebuchet MS" charset="0"/>
              </a:defRPr>
            </a:lvl1pPr>
          </a:lstStyle>
          <a:p>
            <a:endParaRPr lang="sv-SE"/>
          </a:p>
        </p:txBody>
      </p:sp>
      <p:sp>
        <p:nvSpPr>
          <p:cNvPr id="6" name="Slide Number Placeholder 5"/>
          <p:cNvSpPr>
            <a:spLocks noGrp="1"/>
          </p:cNvSpPr>
          <p:nvPr>
            <p:ph type="sldNum" sz="quarter" idx="12"/>
          </p:nvPr>
        </p:nvSpPr>
        <p:spPr>
          <a:xfrm>
            <a:off x="5206999" y="6356351"/>
            <a:ext cx="1708150" cy="365125"/>
          </a:xfrm>
        </p:spPr>
        <p:txBody>
          <a:bodyPr/>
          <a:lstStyle>
            <a:lvl1pPr>
              <a:defRPr b="0" i="0">
                <a:solidFill>
                  <a:schemeClr val="bg1"/>
                </a:solidFill>
                <a:latin typeface="Trebuchet MS" charset="0"/>
                <a:ea typeface="Trebuchet MS" charset="0"/>
                <a:cs typeface="Trebuchet MS" charset="0"/>
              </a:defRPr>
            </a:lvl1pPr>
          </a:lstStyle>
          <a:p>
            <a:fld id="{96B0A95A-0F51-4249-82A1-FB3A0CC60B4C}" type="slidenum">
              <a:rPr lang="sv-SE" smtClean="0"/>
              <a:pPr/>
              <a:t>‹#›</a:t>
            </a:fld>
            <a:endParaRPr lang="sv-SE" dirty="0"/>
          </a:p>
        </p:txBody>
      </p:sp>
    </p:spTree>
    <p:extLst>
      <p:ext uri="{BB962C8B-B14F-4D97-AF65-F5344CB8AC3E}">
        <p14:creationId xmlns:p14="http://schemas.microsoft.com/office/powerpoint/2010/main" val="164372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v-SE" dirty="0"/>
              <a:t>Klicka här för att ändra format</a:t>
            </a:r>
            <a:endParaRPr lang="en-US" dirty="0"/>
          </a:p>
        </p:txBody>
      </p:sp>
      <p:sp>
        <p:nvSpPr>
          <p:cNvPr id="3" name="Picture Placeholder 2"/>
          <p:cNvSpPr>
            <a:spLocks noGrp="1" noChangeAspect="1"/>
          </p:cNvSpPr>
          <p:nvPr>
            <p:ph type="pic" idx="1"/>
          </p:nvPr>
        </p:nvSpPr>
        <p:spPr>
          <a:xfrm>
            <a:off x="3887391" y="987426"/>
            <a:ext cx="4629150" cy="4592107"/>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Dra bilden till platshållaren eller klicka på ikonen för att lägga till den</a:t>
            </a:r>
            <a:endParaRPr lang="en-US" dirty="0"/>
          </a:p>
        </p:txBody>
      </p:sp>
      <p:sp>
        <p:nvSpPr>
          <p:cNvPr id="4" name="Text Placeholder 3"/>
          <p:cNvSpPr>
            <a:spLocks noGrp="1"/>
          </p:cNvSpPr>
          <p:nvPr>
            <p:ph type="body" sz="half" idx="2"/>
          </p:nvPr>
        </p:nvSpPr>
        <p:spPr>
          <a:xfrm>
            <a:off x="629841" y="2057400"/>
            <a:ext cx="2949178" cy="352213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E691E663-F9DE-0044-86E6-42A30695B7D5}" type="datetimeFigureOut">
              <a:rPr lang="sv-SE" smtClean="0"/>
              <a:t>2024-05-20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6B0A95A-0F51-4249-82A1-FB3A0CC60B4C}" type="slidenum">
              <a:rPr lang="sv-SE" smtClean="0"/>
              <a:t>‹#›</a:t>
            </a:fld>
            <a:endParaRPr lang="sv-SE"/>
          </a:p>
        </p:txBody>
      </p:sp>
    </p:spTree>
    <p:extLst>
      <p:ext uri="{BB962C8B-B14F-4D97-AF65-F5344CB8AC3E}">
        <p14:creationId xmlns:p14="http://schemas.microsoft.com/office/powerpoint/2010/main" val="1372599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91E663-F9DE-0044-86E6-42A30695B7D5}" type="datetimeFigureOut">
              <a:rPr lang="sv-SE" smtClean="0"/>
              <a:t>2024-05-20</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96B0A95A-0F51-4249-82A1-FB3A0CC60B4C}" type="slidenum">
              <a:rPr lang="sv-SE" smtClean="0"/>
              <a:t>‹#›</a:t>
            </a:fld>
            <a:endParaRPr lang="sv-SE"/>
          </a:p>
        </p:txBody>
      </p:sp>
    </p:spTree>
    <p:extLst>
      <p:ext uri="{BB962C8B-B14F-4D97-AF65-F5344CB8AC3E}">
        <p14:creationId xmlns:p14="http://schemas.microsoft.com/office/powerpoint/2010/main" val="1055806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Manuella indata 8"/>
          <p:cNvSpPr/>
          <p:nvPr userDrawn="1"/>
        </p:nvSpPr>
        <p:spPr>
          <a:xfrm rot="10800000">
            <a:off x="-2" y="-1"/>
            <a:ext cx="9144915" cy="5935134"/>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9"/>
              <a:gd name="connsiteY0" fmla="*/ 497 h 10000"/>
              <a:gd name="connsiteX1" fmla="*/ 10009 w 10009"/>
              <a:gd name="connsiteY1" fmla="*/ 0 h 10000"/>
              <a:gd name="connsiteX2" fmla="*/ 10009 w 10009"/>
              <a:gd name="connsiteY2" fmla="*/ 10000 h 10000"/>
              <a:gd name="connsiteX3" fmla="*/ 9 w 10009"/>
              <a:gd name="connsiteY3" fmla="*/ 10000 h 10000"/>
              <a:gd name="connsiteX4" fmla="*/ 0 w 10009"/>
              <a:gd name="connsiteY4" fmla="*/ 497 h 10000"/>
              <a:gd name="connsiteX0" fmla="*/ 1 w 10001"/>
              <a:gd name="connsiteY0" fmla="*/ 440 h 10000"/>
              <a:gd name="connsiteX1" fmla="*/ 10001 w 10001"/>
              <a:gd name="connsiteY1" fmla="*/ 0 h 10000"/>
              <a:gd name="connsiteX2" fmla="*/ 10001 w 10001"/>
              <a:gd name="connsiteY2" fmla="*/ 10000 h 10000"/>
              <a:gd name="connsiteX3" fmla="*/ 1 w 10001"/>
              <a:gd name="connsiteY3" fmla="*/ 10000 h 10000"/>
              <a:gd name="connsiteX4" fmla="*/ 1 w 10001"/>
              <a:gd name="connsiteY4" fmla="*/ 44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1" h="10000">
                <a:moveTo>
                  <a:pt x="1" y="440"/>
                </a:moveTo>
                <a:lnTo>
                  <a:pt x="10001" y="0"/>
                </a:lnTo>
                <a:lnTo>
                  <a:pt x="10001" y="10000"/>
                </a:lnTo>
                <a:lnTo>
                  <a:pt x="1" y="10000"/>
                </a:lnTo>
                <a:cubicBezTo>
                  <a:pt x="-2" y="6832"/>
                  <a:pt x="4" y="3608"/>
                  <a:pt x="1" y="44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Date Placeholder 1"/>
          <p:cNvSpPr>
            <a:spLocks noGrp="1"/>
          </p:cNvSpPr>
          <p:nvPr>
            <p:ph type="dt" sz="half" idx="10"/>
          </p:nvPr>
        </p:nvSpPr>
        <p:spPr/>
        <p:txBody>
          <a:bodyPr/>
          <a:lstStyle/>
          <a:p>
            <a:fld id="{E691E663-F9DE-0044-86E6-42A30695B7D5}" type="datetimeFigureOut">
              <a:rPr lang="sv-SE" smtClean="0"/>
              <a:t>2024-05-20</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96B0A95A-0F51-4249-82A1-FB3A0CC60B4C}" type="slidenum">
              <a:rPr lang="sv-SE" smtClean="0"/>
              <a:t>‹#›</a:t>
            </a:fld>
            <a:endParaRPr lang="sv-SE"/>
          </a:p>
        </p:txBody>
      </p:sp>
    </p:spTree>
    <p:extLst>
      <p:ext uri="{BB962C8B-B14F-4D97-AF65-F5344CB8AC3E}">
        <p14:creationId xmlns:p14="http://schemas.microsoft.com/office/powerpoint/2010/main" val="569947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67783" y="6356351"/>
            <a:ext cx="1267884" cy="365125"/>
          </a:xfrm>
        </p:spPr>
        <p:txBody>
          <a:bodyPr/>
          <a:lstStyle>
            <a:lvl1pPr>
              <a:defRPr b="0" i="0">
                <a:solidFill>
                  <a:schemeClr val="bg1"/>
                </a:solidFill>
                <a:latin typeface="Trebuchet MS" charset="0"/>
                <a:ea typeface="Trebuchet MS" charset="0"/>
                <a:cs typeface="Trebuchet MS" charset="0"/>
              </a:defRPr>
            </a:lvl1pPr>
          </a:lstStyle>
          <a:p>
            <a:fld id="{E691E663-F9DE-0044-86E6-42A30695B7D5}" type="datetimeFigureOut">
              <a:rPr lang="sv-SE" smtClean="0"/>
              <a:pPr/>
              <a:t>2024-05-20</a:t>
            </a:fld>
            <a:endParaRPr lang="sv-SE" dirty="0"/>
          </a:p>
        </p:txBody>
      </p:sp>
      <p:sp>
        <p:nvSpPr>
          <p:cNvPr id="5" name="Footer Placeholder 4"/>
          <p:cNvSpPr>
            <a:spLocks noGrp="1"/>
          </p:cNvSpPr>
          <p:nvPr>
            <p:ph type="ftr" sz="quarter" idx="11"/>
          </p:nvPr>
        </p:nvSpPr>
        <p:spPr>
          <a:xfrm>
            <a:off x="1928283" y="6356351"/>
            <a:ext cx="3086100" cy="365125"/>
          </a:xfrm>
        </p:spPr>
        <p:txBody>
          <a:bodyPr/>
          <a:lstStyle>
            <a:lvl1pPr>
              <a:defRPr b="0" i="0">
                <a:solidFill>
                  <a:schemeClr val="bg1"/>
                </a:solidFill>
                <a:latin typeface="Trebuchet MS" charset="0"/>
                <a:ea typeface="Trebuchet MS" charset="0"/>
                <a:cs typeface="Trebuchet MS" charset="0"/>
              </a:defRPr>
            </a:lvl1pPr>
          </a:lstStyle>
          <a:p>
            <a:endParaRPr lang="sv-SE"/>
          </a:p>
        </p:txBody>
      </p:sp>
      <p:sp>
        <p:nvSpPr>
          <p:cNvPr id="6" name="Slide Number Placeholder 5"/>
          <p:cNvSpPr>
            <a:spLocks noGrp="1"/>
          </p:cNvSpPr>
          <p:nvPr>
            <p:ph type="sldNum" sz="quarter" idx="12"/>
          </p:nvPr>
        </p:nvSpPr>
        <p:spPr>
          <a:xfrm>
            <a:off x="5206999" y="6356351"/>
            <a:ext cx="1708150" cy="365125"/>
          </a:xfrm>
        </p:spPr>
        <p:txBody>
          <a:bodyPr/>
          <a:lstStyle>
            <a:lvl1pPr>
              <a:defRPr b="0" i="0">
                <a:solidFill>
                  <a:schemeClr val="bg1"/>
                </a:solidFill>
                <a:latin typeface="Trebuchet MS" charset="0"/>
                <a:ea typeface="Trebuchet MS" charset="0"/>
                <a:cs typeface="Trebuchet MS" charset="0"/>
              </a:defRPr>
            </a:lvl1pPr>
          </a:lstStyle>
          <a:p>
            <a:fld id="{96B0A95A-0F51-4249-82A1-FB3A0CC60B4C}" type="slidenum">
              <a:rPr lang="sv-SE" smtClean="0"/>
              <a:pPr/>
              <a:t>‹#›</a:t>
            </a:fld>
            <a:endParaRPr lang="sv-SE" dirty="0"/>
          </a:p>
        </p:txBody>
      </p:sp>
      <p:sp>
        <p:nvSpPr>
          <p:cNvPr id="7" name="Title 1"/>
          <p:cNvSpPr>
            <a:spLocks noGrp="1"/>
          </p:cNvSpPr>
          <p:nvPr>
            <p:ph type="ctrTitle"/>
          </p:nvPr>
        </p:nvSpPr>
        <p:spPr>
          <a:xfrm>
            <a:off x="1320802" y="927628"/>
            <a:ext cx="6858000" cy="2387600"/>
          </a:xfrm>
          <a:prstGeom prst="rect">
            <a:avLst/>
          </a:prstGeom>
        </p:spPr>
        <p:txBody>
          <a:bodyPr anchor="b"/>
          <a:lstStyle>
            <a:lvl1pPr algn="l">
              <a:lnSpc>
                <a:spcPct val="100000"/>
              </a:lnSpc>
              <a:defRPr sz="4500" b="0" i="0">
                <a:latin typeface="Arial" panose="020B0604020202020204" pitchFamily="34" charset="0"/>
                <a:ea typeface="Arial" panose="020B0604020202020204" pitchFamily="34" charset="0"/>
                <a:cs typeface="Arial" panose="020B0604020202020204" pitchFamily="34" charset="0"/>
              </a:defRPr>
            </a:lvl1pPr>
          </a:lstStyle>
          <a:p>
            <a:r>
              <a:rPr lang="sv-SE" dirty="0"/>
              <a:t>Klicka här för att ändra format</a:t>
            </a:r>
            <a:endParaRPr lang="en-US" dirty="0"/>
          </a:p>
        </p:txBody>
      </p:sp>
      <p:sp>
        <p:nvSpPr>
          <p:cNvPr id="8" name="Subtitle 2"/>
          <p:cNvSpPr>
            <a:spLocks noGrp="1"/>
          </p:cNvSpPr>
          <p:nvPr>
            <p:ph type="subTitle" idx="1"/>
          </p:nvPr>
        </p:nvSpPr>
        <p:spPr>
          <a:xfrm>
            <a:off x="1320802" y="3602038"/>
            <a:ext cx="6858000" cy="1655762"/>
          </a:xfrm>
          <a:prstGeom prst="rect">
            <a:avLst/>
          </a:prstGeom>
        </p:spPr>
        <p:txBody>
          <a:bodyPr/>
          <a:lstStyle>
            <a:lvl1pPr marL="0" indent="0" algn="l">
              <a:buNone/>
              <a:defRPr sz="1800" b="0" i="0">
                <a:latin typeface="Arial" panose="020B0604020202020204" pitchFamily="34" charset="0"/>
                <a:ea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format på underrubrik i bakgrunden</a:t>
            </a:r>
            <a:endParaRPr lang="en-US" dirty="0"/>
          </a:p>
        </p:txBody>
      </p:sp>
    </p:spTree>
    <p:extLst>
      <p:ext uri="{BB962C8B-B14F-4D97-AF65-F5344CB8AC3E}">
        <p14:creationId xmlns:p14="http://schemas.microsoft.com/office/powerpoint/2010/main" val="196062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Klicka här för att ändra format</a:t>
            </a:r>
            <a:endParaRPr lang="en-US" dirty="0"/>
          </a:p>
        </p:txBody>
      </p:sp>
      <p:sp>
        <p:nvSpPr>
          <p:cNvPr id="3" name="Content Placeholder 2"/>
          <p:cNvSpPr>
            <a:spLocks noGrp="1"/>
          </p:cNvSpPr>
          <p:nvPr>
            <p:ph idx="1"/>
          </p:nvPr>
        </p:nvSpPr>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Date Placeholder 3"/>
          <p:cNvSpPr>
            <a:spLocks noGrp="1"/>
          </p:cNvSpPr>
          <p:nvPr>
            <p:ph type="dt" sz="half" idx="10"/>
          </p:nvPr>
        </p:nvSpPr>
        <p:spPr/>
        <p:txBody>
          <a:bodyPr/>
          <a:lstStyle/>
          <a:p>
            <a:fld id="{E691E663-F9DE-0044-86E6-42A30695B7D5}" type="datetimeFigureOut">
              <a:rPr lang="sv-SE" smtClean="0"/>
              <a:t>2024-05-20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6B0A95A-0F51-4249-82A1-FB3A0CC60B4C}" type="slidenum">
              <a:rPr lang="sv-SE" smtClean="0"/>
              <a:t>‹#›</a:t>
            </a:fld>
            <a:endParaRPr lang="sv-SE"/>
          </a:p>
        </p:txBody>
      </p:sp>
    </p:spTree>
    <p:extLst>
      <p:ext uri="{BB962C8B-B14F-4D97-AF65-F5344CB8AC3E}">
        <p14:creationId xmlns:p14="http://schemas.microsoft.com/office/powerpoint/2010/main" val="975295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23888" y="1108604"/>
            <a:ext cx="7886700" cy="2852737"/>
          </a:xfrm>
        </p:spPr>
        <p:txBody>
          <a:bodyPr anchor="b"/>
          <a:lstStyle>
            <a:lvl1pPr>
              <a:defRPr sz="6000"/>
            </a:lvl1pPr>
          </a:lstStyle>
          <a:p>
            <a:r>
              <a:rPr lang="sv-SE" dirty="0"/>
              <a:t>Klicka här för att ändra format</a:t>
            </a:r>
            <a:endParaRPr lang="en-US" dirty="0"/>
          </a:p>
        </p:txBody>
      </p:sp>
      <p:sp>
        <p:nvSpPr>
          <p:cNvPr id="3" name="Text Placeholder 2"/>
          <p:cNvSpPr>
            <a:spLocks noGrp="1"/>
          </p:cNvSpPr>
          <p:nvPr>
            <p:ph type="body" idx="1"/>
          </p:nvPr>
        </p:nvSpPr>
        <p:spPr>
          <a:xfrm>
            <a:off x="623888" y="3988329"/>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E691E663-F9DE-0044-86E6-42A30695B7D5}" type="datetimeFigureOut">
              <a:rPr lang="sv-SE" smtClean="0"/>
              <a:t>2024-05-20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6B0A95A-0F51-4249-82A1-FB3A0CC60B4C}" type="slidenum">
              <a:rPr lang="sv-SE" smtClean="0"/>
              <a:t>‹#›</a:t>
            </a:fld>
            <a:endParaRPr lang="sv-SE"/>
          </a:p>
        </p:txBody>
      </p:sp>
    </p:spTree>
    <p:extLst>
      <p:ext uri="{BB962C8B-B14F-4D97-AF65-F5344CB8AC3E}">
        <p14:creationId xmlns:p14="http://schemas.microsoft.com/office/powerpoint/2010/main" val="57059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Klicka här för att ändra format</a:t>
            </a:r>
            <a:endParaRPr lang="en-US" dirty="0"/>
          </a:p>
        </p:txBody>
      </p:sp>
      <p:sp>
        <p:nvSpPr>
          <p:cNvPr id="3" name="Content Placeholder 2"/>
          <p:cNvSpPr>
            <a:spLocks noGrp="1"/>
          </p:cNvSpPr>
          <p:nvPr>
            <p:ph sz="half" idx="1"/>
          </p:nvPr>
        </p:nvSpPr>
        <p:spPr>
          <a:xfrm>
            <a:off x="628650" y="1825625"/>
            <a:ext cx="3886200" cy="3804708"/>
          </a:xfrm>
        </p:spPr>
        <p:txBody>
          <a:bodyPr/>
          <a:lstStyle>
            <a:lvl1pPr>
              <a:defRPr sz="2400"/>
            </a:lvl1pPr>
            <a:lvl2pPr>
              <a:defRPr sz="2000"/>
            </a:lvl2pPr>
            <a:lvl3pPr>
              <a:defRPr sz="1800"/>
            </a:lvl3pPr>
            <a:lvl4pPr>
              <a:defRPr sz="1600"/>
            </a:lvl4pPr>
            <a:lvl5pPr>
              <a:defRPr sz="14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4629150" y="1825625"/>
            <a:ext cx="3886200" cy="3804708"/>
          </a:xfrm>
        </p:spPr>
        <p:txBody>
          <a:bodyPr/>
          <a:lstStyle>
            <a:lvl1pPr>
              <a:defRPr sz="2400"/>
            </a:lvl1pPr>
            <a:lvl2pPr>
              <a:defRPr sz="2000"/>
            </a:lvl2pPr>
            <a:lvl3pPr>
              <a:defRPr sz="1800"/>
            </a:lvl3pPr>
            <a:lvl4pPr>
              <a:defRPr sz="1600"/>
            </a:lvl4pPr>
            <a:lvl5pPr>
              <a:defRPr sz="14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Date Placeholder 4"/>
          <p:cNvSpPr>
            <a:spLocks noGrp="1"/>
          </p:cNvSpPr>
          <p:nvPr>
            <p:ph type="dt" sz="half" idx="10"/>
          </p:nvPr>
        </p:nvSpPr>
        <p:spPr/>
        <p:txBody>
          <a:bodyPr/>
          <a:lstStyle/>
          <a:p>
            <a:fld id="{E691E663-F9DE-0044-86E6-42A30695B7D5}" type="datetimeFigureOut">
              <a:rPr lang="sv-SE" smtClean="0"/>
              <a:t>2024-05-20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6B0A95A-0F51-4249-82A1-FB3A0CC60B4C}" type="slidenum">
              <a:rPr lang="sv-SE" smtClean="0"/>
              <a:t>‹#›</a:t>
            </a:fld>
            <a:endParaRPr lang="sv-SE"/>
          </a:p>
        </p:txBody>
      </p:sp>
    </p:spTree>
    <p:extLst>
      <p:ext uri="{BB962C8B-B14F-4D97-AF65-F5344CB8AC3E}">
        <p14:creationId xmlns:p14="http://schemas.microsoft.com/office/powerpoint/2010/main" val="1229595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Klicka här för att ändra format</a:t>
            </a:r>
            <a:endParaRPr lang="en-US" dirty="0"/>
          </a:p>
        </p:txBody>
      </p:sp>
      <p:sp>
        <p:nvSpPr>
          <p:cNvPr id="3" name="Date Placeholder 2"/>
          <p:cNvSpPr>
            <a:spLocks noGrp="1"/>
          </p:cNvSpPr>
          <p:nvPr>
            <p:ph type="dt" sz="half" idx="10"/>
          </p:nvPr>
        </p:nvSpPr>
        <p:spPr/>
        <p:txBody>
          <a:bodyPr/>
          <a:lstStyle/>
          <a:p>
            <a:fld id="{E691E663-F9DE-0044-86E6-42A30695B7D5}" type="datetimeFigureOut">
              <a:rPr lang="sv-SE" smtClean="0"/>
              <a:t>2024-05-20</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96B0A95A-0F51-4249-82A1-FB3A0CC60B4C}" type="slidenum">
              <a:rPr lang="sv-SE" smtClean="0"/>
              <a:t>‹#›</a:t>
            </a:fld>
            <a:endParaRPr lang="sv-SE"/>
          </a:p>
        </p:txBody>
      </p:sp>
    </p:spTree>
    <p:extLst>
      <p:ext uri="{BB962C8B-B14F-4D97-AF65-F5344CB8AC3E}">
        <p14:creationId xmlns:p14="http://schemas.microsoft.com/office/powerpoint/2010/main" val="848709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91E663-F9DE-0044-86E6-42A30695B7D5}" type="datetimeFigureOut">
              <a:rPr lang="sv-SE" smtClean="0"/>
              <a:t>2024-05-20</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96B0A95A-0F51-4249-82A1-FB3A0CC60B4C}" type="slidenum">
              <a:rPr lang="sv-SE" smtClean="0"/>
              <a:t>‹#›</a:t>
            </a:fld>
            <a:endParaRPr lang="sv-SE"/>
          </a:p>
        </p:txBody>
      </p:sp>
    </p:spTree>
    <p:extLst>
      <p:ext uri="{BB962C8B-B14F-4D97-AF65-F5344CB8AC3E}">
        <p14:creationId xmlns:p14="http://schemas.microsoft.com/office/powerpoint/2010/main" val="680754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v-SE" dirty="0"/>
              <a:t>Klicka här för att ändra format</a:t>
            </a:r>
            <a:endParaRPr lang="en-US" dirty="0"/>
          </a:p>
        </p:txBody>
      </p:sp>
      <p:sp>
        <p:nvSpPr>
          <p:cNvPr id="3" name="Content Placeholder 2"/>
          <p:cNvSpPr>
            <a:spLocks noGrp="1"/>
          </p:cNvSpPr>
          <p:nvPr>
            <p:ph idx="1"/>
          </p:nvPr>
        </p:nvSpPr>
        <p:spPr>
          <a:xfrm>
            <a:off x="3887391" y="987427"/>
            <a:ext cx="4629150" cy="461177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Text Placeholder 3"/>
          <p:cNvSpPr>
            <a:spLocks noGrp="1"/>
          </p:cNvSpPr>
          <p:nvPr>
            <p:ph type="body" sz="half" idx="2"/>
          </p:nvPr>
        </p:nvSpPr>
        <p:spPr>
          <a:xfrm>
            <a:off x="629841" y="2057400"/>
            <a:ext cx="2949178" cy="36068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Klicka här för att ändra format på bakgrundstexten</a:t>
            </a:r>
          </a:p>
        </p:txBody>
      </p:sp>
      <p:sp>
        <p:nvSpPr>
          <p:cNvPr id="5" name="Date Placeholder 4"/>
          <p:cNvSpPr>
            <a:spLocks noGrp="1"/>
          </p:cNvSpPr>
          <p:nvPr>
            <p:ph type="dt" sz="half" idx="10"/>
          </p:nvPr>
        </p:nvSpPr>
        <p:spPr/>
        <p:txBody>
          <a:bodyPr/>
          <a:lstStyle/>
          <a:p>
            <a:fld id="{E691E663-F9DE-0044-86E6-42A30695B7D5}" type="datetimeFigureOut">
              <a:rPr lang="sv-SE" smtClean="0"/>
              <a:t>2024-05-20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6B0A95A-0F51-4249-82A1-FB3A0CC60B4C}" type="slidenum">
              <a:rPr lang="sv-SE" smtClean="0"/>
              <a:t>‹#›</a:t>
            </a:fld>
            <a:endParaRPr lang="sv-SE"/>
          </a:p>
        </p:txBody>
      </p:sp>
    </p:spTree>
    <p:extLst>
      <p:ext uri="{BB962C8B-B14F-4D97-AF65-F5344CB8AC3E}">
        <p14:creationId xmlns:p14="http://schemas.microsoft.com/office/powerpoint/2010/main" val="1798233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10" Type="http://schemas.openxmlformats.org/officeDocument/2006/relationships/image" Target="../media/image1.jpg"/><Relationship Id="rId4" Type="http://schemas.openxmlformats.org/officeDocument/2006/relationships/slideLayout" Target="../slideLayouts/slideLayout6.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3.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Bildobjekt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36199" y="6066854"/>
            <a:ext cx="1258824" cy="719328"/>
          </a:xfrm>
          <a:prstGeom prst="rect">
            <a:avLst/>
          </a:prstGeom>
        </p:spPr>
      </p:pic>
      <p:sp>
        <p:nvSpPr>
          <p:cNvPr id="7" name="Manuella indata 6"/>
          <p:cNvSpPr/>
          <p:nvPr/>
        </p:nvSpPr>
        <p:spPr>
          <a:xfrm>
            <a:off x="0" y="5864087"/>
            <a:ext cx="7222068" cy="993913"/>
          </a:xfrm>
          <a:prstGeom prst="flowChartManualInp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Date Placeholder 3"/>
          <p:cNvSpPr>
            <a:spLocks noGrp="1"/>
          </p:cNvSpPr>
          <p:nvPr>
            <p:ph type="dt" sz="half" idx="2"/>
          </p:nvPr>
        </p:nvSpPr>
        <p:spPr>
          <a:xfrm>
            <a:off x="628650" y="6356351"/>
            <a:ext cx="1488017" cy="365125"/>
          </a:xfrm>
          <a:prstGeom prst="rect">
            <a:avLst/>
          </a:prstGeom>
        </p:spPr>
        <p:txBody>
          <a:bodyPr vert="horz" lIns="91440" tIns="45720" rIns="91440" bIns="45720" rtlCol="0" anchor="ctr"/>
          <a:lstStyle>
            <a:lvl1pPr algn="l">
              <a:defRPr sz="1200">
                <a:solidFill>
                  <a:schemeClr val="bg1"/>
                </a:solidFill>
              </a:defRPr>
            </a:lvl1pPr>
          </a:lstStyle>
          <a:p>
            <a:fld id="{E691E663-F9DE-0044-86E6-42A30695B7D5}" type="datetimeFigureOut">
              <a:rPr lang="sv-SE" smtClean="0"/>
              <a:pPr/>
              <a:t>2024-05-20</a:t>
            </a:fld>
            <a:endParaRPr lang="sv-SE" dirty="0"/>
          </a:p>
        </p:txBody>
      </p:sp>
      <p:sp>
        <p:nvSpPr>
          <p:cNvPr id="5" name="Footer Placeholder 4"/>
          <p:cNvSpPr>
            <a:spLocks noGrp="1"/>
          </p:cNvSpPr>
          <p:nvPr>
            <p:ph type="ftr" sz="quarter" idx="3"/>
          </p:nvPr>
        </p:nvSpPr>
        <p:spPr>
          <a:xfrm>
            <a:off x="2283884"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sv-SE"/>
          </a:p>
        </p:txBody>
      </p:sp>
      <p:sp>
        <p:nvSpPr>
          <p:cNvPr id="6" name="Slide Number Placeholder 5"/>
          <p:cNvSpPr>
            <a:spLocks noGrp="1"/>
          </p:cNvSpPr>
          <p:nvPr>
            <p:ph type="sldNum" sz="quarter" idx="4"/>
          </p:nvPr>
        </p:nvSpPr>
        <p:spPr>
          <a:xfrm>
            <a:off x="5520266" y="6356351"/>
            <a:ext cx="1508125" cy="365125"/>
          </a:xfrm>
          <a:prstGeom prst="rect">
            <a:avLst/>
          </a:prstGeom>
        </p:spPr>
        <p:txBody>
          <a:bodyPr vert="horz" lIns="91440" tIns="45720" rIns="91440" bIns="45720" rtlCol="0" anchor="ctr"/>
          <a:lstStyle>
            <a:lvl1pPr algn="r">
              <a:defRPr sz="1200">
                <a:solidFill>
                  <a:schemeClr val="bg1"/>
                </a:solidFill>
              </a:defRPr>
            </a:lvl1pPr>
          </a:lstStyle>
          <a:p>
            <a:fld id="{96B0A95A-0F51-4249-82A1-FB3A0CC60B4C}" type="slidenum">
              <a:rPr lang="sv-SE" smtClean="0"/>
              <a:pPr/>
              <a:t>‹#›</a:t>
            </a:fld>
            <a:endParaRPr lang="sv-SE" dirty="0"/>
          </a:p>
        </p:txBody>
      </p:sp>
    </p:spTree>
    <p:extLst>
      <p:ext uri="{BB962C8B-B14F-4D97-AF65-F5344CB8AC3E}">
        <p14:creationId xmlns:p14="http://schemas.microsoft.com/office/powerpoint/2010/main" val="1001245824"/>
      </p:ext>
    </p:extLst>
  </p:cSld>
  <p:clrMap bg1="lt1" tx1="dk1" bg2="lt2" tx2="dk2" accent1="accent1" accent2="accent2" accent3="accent3" accent4="accent4" accent5="accent5" accent6="accent6" hlink="hlink" folHlink="folHlink"/>
  <p:sldLayoutIdLst>
    <p:sldLayoutId id="2147483684" r:id="rId1"/>
    <p:sldLayoutId id="2147483685" r:id="rId2"/>
  </p:sldLayoutIdLst>
  <p:txStyles>
    <p:titleStyle>
      <a:lvl1pPr algn="ctr" defTabSz="914400" rtl="0" eaLnBrk="1" latinLnBrk="0" hangingPunct="1">
        <a:lnSpc>
          <a:spcPct val="90000"/>
        </a:lnSpc>
        <a:spcBef>
          <a:spcPct val="0"/>
        </a:spcBef>
        <a:buNone/>
        <a:defRPr sz="4400" b="0" i="0" kern="1200">
          <a:solidFill>
            <a:schemeClr val="bg1"/>
          </a:solidFill>
          <a:latin typeface="Trebuchet MS" charset="0"/>
          <a:ea typeface="Trebuchet MS" charset="0"/>
          <a:cs typeface="Trebuchet MS"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Bildobjekt 11"/>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7537550" y="6066854"/>
            <a:ext cx="1258824" cy="719328"/>
          </a:xfrm>
          <a:prstGeom prst="rect">
            <a:avLst/>
          </a:prstGeom>
        </p:spPr>
      </p:pic>
      <p:sp>
        <p:nvSpPr>
          <p:cNvPr id="7" name="Manuella indata 6"/>
          <p:cNvSpPr/>
          <p:nvPr/>
        </p:nvSpPr>
        <p:spPr>
          <a:xfrm flipH="1">
            <a:off x="-1" y="5864087"/>
            <a:ext cx="7222068" cy="993913"/>
          </a:xfrm>
          <a:prstGeom prst="flowChartManualInp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Title Placeholder 1"/>
          <p:cNvSpPr>
            <a:spLocks noGrp="1"/>
          </p:cNvSpPr>
          <p:nvPr>
            <p:ph type="title"/>
          </p:nvPr>
        </p:nvSpPr>
        <p:spPr>
          <a:xfrm>
            <a:off x="628650" y="382059"/>
            <a:ext cx="7886700" cy="1325563"/>
          </a:xfrm>
          <a:prstGeom prst="rect">
            <a:avLst/>
          </a:prstGeom>
        </p:spPr>
        <p:txBody>
          <a:bodyPr vert="horz" lIns="91440" tIns="45720" rIns="91440" bIns="45720" rtlCol="0" anchor="ctr">
            <a:normAutofit/>
          </a:bodyPr>
          <a:lstStyle/>
          <a:p>
            <a:r>
              <a:rPr lang="sv-SE" dirty="0"/>
              <a:t>Klicka här för att ändra format</a:t>
            </a:r>
            <a:endParaRPr lang="en-US" dirty="0"/>
          </a:p>
        </p:txBody>
      </p:sp>
      <p:sp>
        <p:nvSpPr>
          <p:cNvPr id="3" name="Text Placeholder 2"/>
          <p:cNvSpPr>
            <a:spLocks noGrp="1"/>
          </p:cNvSpPr>
          <p:nvPr>
            <p:ph type="body" idx="1"/>
          </p:nvPr>
        </p:nvSpPr>
        <p:spPr>
          <a:xfrm>
            <a:off x="628650" y="1842558"/>
            <a:ext cx="7886700" cy="3779309"/>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Date Placeholder 3"/>
          <p:cNvSpPr>
            <a:spLocks noGrp="1"/>
          </p:cNvSpPr>
          <p:nvPr>
            <p:ph type="dt" sz="half" idx="2"/>
          </p:nvPr>
        </p:nvSpPr>
        <p:spPr>
          <a:xfrm>
            <a:off x="628650" y="6356351"/>
            <a:ext cx="1488017" cy="365125"/>
          </a:xfrm>
          <a:prstGeom prst="rect">
            <a:avLst/>
          </a:prstGeom>
        </p:spPr>
        <p:txBody>
          <a:bodyPr vert="horz" lIns="91440" tIns="45720" rIns="91440" bIns="45720" rtlCol="0" anchor="ctr"/>
          <a:lstStyle>
            <a:lvl1pPr algn="l">
              <a:defRPr sz="1200">
                <a:solidFill>
                  <a:schemeClr val="bg1"/>
                </a:solidFill>
              </a:defRPr>
            </a:lvl1pPr>
          </a:lstStyle>
          <a:p>
            <a:fld id="{E691E663-F9DE-0044-86E6-42A30695B7D5}" type="datetimeFigureOut">
              <a:rPr lang="sv-SE" smtClean="0"/>
              <a:pPr/>
              <a:t>2024-05-20</a:t>
            </a:fld>
            <a:endParaRPr lang="sv-SE" dirty="0"/>
          </a:p>
        </p:txBody>
      </p:sp>
      <p:sp>
        <p:nvSpPr>
          <p:cNvPr id="5" name="Footer Placeholder 4"/>
          <p:cNvSpPr>
            <a:spLocks noGrp="1"/>
          </p:cNvSpPr>
          <p:nvPr>
            <p:ph type="ftr" sz="quarter" idx="3"/>
          </p:nvPr>
        </p:nvSpPr>
        <p:spPr>
          <a:xfrm>
            <a:off x="2283884"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sv-SE"/>
          </a:p>
        </p:txBody>
      </p:sp>
      <p:sp>
        <p:nvSpPr>
          <p:cNvPr id="6" name="Slide Number Placeholder 5"/>
          <p:cNvSpPr>
            <a:spLocks noGrp="1"/>
          </p:cNvSpPr>
          <p:nvPr>
            <p:ph type="sldNum" sz="quarter" idx="4"/>
          </p:nvPr>
        </p:nvSpPr>
        <p:spPr>
          <a:xfrm>
            <a:off x="5520266" y="6356351"/>
            <a:ext cx="1508125" cy="365125"/>
          </a:xfrm>
          <a:prstGeom prst="rect">
            <a:avLst/>
          </a:prstGeom>
        </p:spPr>
        <p:txBody>
          <a:bodyPr vert="horz" lIns="91440" tIns="45720" rIns="91440" bIns="45720" rtlCol="0" anchor="ctr"/>
          <a:lstStyle>
            <a:lvl1pPr algn="r">
              <a:defRPr sz="1200">
                <a:solidFill>
                  <a:schemeClr val="bg1"/>
                </a:solidFill>
              </a:defRPr>
            </a:lvl1pPr>
          </a:lstStyle>
          <a:p>
            <a:fld id="{96B0A95A-0F51-4249-82A1-FB3A0CC60B4C}" type="slidenum">
              <a:rPr lang="sv-SE" smtClean="0"/>
              <a:pPr/>
              <a:t>‹#›</a:t>
            </a:fld>
            <a:endParaRPr lang="sv-SE" dirty="0"/>
          </a:p>
        </p:txBody>
      </p:sp>
    </p:spTree>
    <p:extLst>
      <p:ext uri="{BB962C8B-B14F-4D97-AF65-F5344CB8AC3E}">
        <p14:creationId xmlns:p14="http://schemas.microsoft.com/office/powerpoint/2010/main" val="821698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68" r:id="rId7"/>
    <p:sldLayoutId id="2147483669" r:id="rId8"/>
  </p:sldLayoutIdLst>
  <p:txStyles>
    <p:titleStyle>
      <a:lvl1pPr algn="l" defTabSz="914400" rtl="0" eaLnBrk="1" latinLnBrk="0" hangingPunct="1">
        <a:lnSpc>
          <a:spcPct val="90000"/>
        </a:lnSpc>
        <a:spcBef>
          <a:spcPct val="0"/>
        </a:spcBef>
        <a:buNone/>
        <a:defRPr sz="4400" b="0" i="0" kern="1200">
          <a:solidFill>
            <a:schemeClr val="tx2"/>
          </a:solidFill>
          <a:latin typeface="Arial" panose="020B0604020202020204" pitchFamily="34" charset="0"/>
          <a:ea typeface="Arial" panose="020B0604020202020204" pitchFamily="34" charset="0"/>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Bildobjekt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37550" y="6066854"/>
            <a:ext cx="1258824" cy="719328"/>
          </a:xfrm>
          <a:prstGeom prst="rect">
            <a:avLst/>
          </a:prstGeom>
        </p:spPr>
      </p:pic>
      <p:sp>
        <p:nvSpPr>
          <p:cNvPr id="7" name="Manuella indata 6"/>
          <p:cNvSpPr/>
          <p:nvPr/>
        </p:nvSpPr>
        <p:spPr>
          <a:xfrm>
            <a:off x="0" y="5864087"/>
            <a:ext cx="7222068" cy="993913"/>
          </a:xfrm>
          <a:prstGeom prst="flowChartManualInp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Date Placeholder 3"/>
          <p:cNvSpPr>
            <a:spLocks noGrp="1"/>
          </p:cNvSpPr>
          <p:nvPr>
            <p:ph type="dt" sz="half" idx="2"/>
          </p:nvPr>
        </p:nvSpPr>
        <p:spPr>
          <a:xfrm>
            <a:off x="628650" y="6356351"/>
            <a:ext cx="1488017" cy="365125"/>
          </a:xfrm>
          <a:prstGeom prst="rect">
            <a:avLst/>
          </a:prstGeom>
        </p:spPr>
        <p:txBody>
          <a:bodyPr vert="horz" lIns="91440" tIns="45720" rIns="91440" bIns="45720" rtlCol="0" anchor="ctr"/>
          <a:lstStyle>
            <a:lvl1pPr algn="l">
              <a:defRPr sz="1200">
                <a:solidFill>
                  <a:schemeClr val="bg1"/>
                </a:solidFill>
              </a:defRPr>
            </a:lvl1pPr>
          </a:lstStyle>
          <a:p>
            <a:fld id="{E691E663-F9DE-0044-86E6-42A30695B7D5}" type="datetimeFigureOut">
              <a:rPr lang="sv-SE" smtClean="0"/>
              <a:pPr/>
              <a:t>2024-05-20</a:t>
            </a:fld>
            <a:endParaRPr lang="sv-SE" dirty="0"/>
          </a:p>
        </p:txBody>
      </p:sp>
      <p:sp>
        <p:nvSpPr>
          <p:cNvPr id="5" name="Footer Placeholder 4"/>
          <p:cNvSpPr>
            <a:spLocks noGrp="1"/>
          </p:cNvSpPr>
          <p:nvPr>
            <p:ph type="ftr" sz="quarter" idx="3"/>
          </p:nvPr>
        </p:nvSpPr>
        <p:spPr>
          <a:xfrm>
            <a:off x="2283884"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sv-SE"/>
          </a:p>
        </p:txBody>
      </p:sp>
      <p:sp>
        <p:nvSpPr>
          <p:cNvPr id="6" name="Slide Number Placeholder 5"/>
          <p:cNvSpPr>
            <a:spLocks noGrp="1"/>
          </p:cNvSpPr>
          <p:nvPr>
            <p:ph type="sldNum" sz="quarter" idx="4"/>
          </p:nvPr>
        </p:nvSpPr>
        <p:spPr>
          <a:xfrm>
            <a:off x="5520266" y="6356351"/>
            <a:ext cx="1508125" cy="365125"/>
          </a:xfrm>
          <a:prstGeom prst="rect">
            <a:avLst/>
          </a:prstGeom>
        </p:spPr>
        <p:txBody>
          <a:bodyPr vert="horz" lIns="91440" tIns="45720" rIns="91440" bIns="45720" rtlCol="0" anchor="ctr"/>
          <a:lstStyle>
            <a:lvl1pPr algn="r">
              <a:defRPr sz="1200">
                <a:solidFill>
                  <a:schemeClr val="bg1"/>
                </a:solidFill>
              </a:defRPr>
            </a:lvl1pPr>
          </a:lstStyle>
          <a:p>
            <a:fld id="{96B0A95A-0F51-4249-82A1-FB3A0CC60B4C}" type="slidenum">
              <a:rPr lang="sv-SE" smtClean="0"/>
              <a:pPr/>
              <a:t>‹#›</a:t>
            </a:fld>
            <a:endParaRPr lang="sv-SE" dirty="0"/>
          </a:p>
        </p:txBody>
      </p:sp>
    </p:spTree>
    <p:extLst>
      <p:ext uri="{BB962C8B-B14F-4D97-AF65-F5344CB8AC3E}">
        <p14:creationId xmlns:p14="http://schemas.microsoft.com/office/powerpoint/2010/main" val="1595880787"/>
      </p:ext>
    </p:extLst>
  </p:cSld>
  <p:clrMap bg1="lt1" tx1="dk1" bg2="lt2" tx2="dk2" accent1="accent1" accent2="accent2" accent3="accent3" accent4="accent4" accent5="accent5" accent6="accent6" hlink="hlink" folHlink="folHlink"/>
  <p:sldLayoutIdLst>
    <p:sldLayoutId id="2147483682" r:id="rId1"/>
  </p:sldLayoutIdLst>
  <p:txStyles>
    <p:titleStyle>
      <a:lvl1pPr algn="ctr" defTabSz="914400" rtl="0" eaLnBrk="1" latinLnBrk="0" hangingPunct="1">
        <a:lnSpc>
          <a:spcPct val="90000"/>
        </a:lnSpc>
        <a:spcBef>
          <a:spcPct val="0"/>
        </a:spcBef>
        <a:buNone/>
        <a:defRPr sz="4400" b="0" i="0" kern="1200">
          <a:solidFill>
            <a:schemeClr val="bg1"/>
          </a:solidFill>
          <a:latin typeface="Trebuchet MS" charset="0"/>
          <a:ea typeface="Trebuchet MS" charset="0"/>
          <a:cs typeface="Trebuchet MS"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18" Type="http://schemas.openxmlformats.org/officeDocument/2006/relationships/image" Target="../media/image19.png"/><Relationship Id="rId26" Type="http://schemas.openxmlformats.org/officeDocument/2006/relationships/image" Target="../media/image27.png"/><Relationship Id="rId3" Type="http://schemas.openxmlformats.org/officeDocument/2006/relationships/image" Target="../media/image4.png"/><Relationship Id="rId21" Type="http://schemas.openxmlformats.org/officeDocument/2006/relationships/image" Target="../media/image22.png"/><Relationship Id="rId7" Type="http://schemas.openxmlformats.org/officeDocument/2006/relationships/image" Target="../media/image8.png"/><Relationship Id="rId12" Type="http://schemas.openxmlformats.org/officeDocument/2006/relationships/image" Target="../media/image13.png"/><Relationship Id="rId17" Type="http://schemas.openxmlformats.org/officeDocument/2006/relationships/image" Target="../media/image18.png"/><Relationship Id="rId25" Type="http://schemas.openxmlformats.org/officeDocument/2006/relationships/image" Target="../media/image26.png"/><Relationship Id="rId2" Type="http://schemas.openxmlformats.org/officeDocument/2006/relationships/image" Target="../media/image3.png"/><Relationship Id="rId16" Type="http://schemas.openxmlformats.org/officeDocument/2006/relationships/image" Target="../media/image17.png"/><Relationship Id="rId20" Type="http://schemas.openxmlformats.org/officeDocument/2006/relationships/image" Target="../media/image21.png"/><Relationship Id="rId29" Type="http://schemas.openxmlformats.org/officeDocument/2006/relationships/image" Target="../media/image30.png"/><Relationship Id="rId1" Type="http://schemas.openxmlformats.org/officeDocument/2006/relationships/slideLayout" Target="../slideLayouts/slideLayout8.xml"/><Relationship Id="rId6" Type="http://schemas.openxmlformats.org/officeDocument/2006/relationships/image" Target="../media/image7.png"/><Relationship Id="rId11" Type="http://schemas.openxmlformats.org/officeDocument/2006/relationships/image" Target="../media/image12.png"/><Relationship Id="rId24" Type="http://schemas.openxmlformats.org/officeDocument/2006/relationships/image" Target="../media/image25.png"/><Relationship Id="rId5" Type="http://schemas.openxmlformats.org/officeDocument/2006/relationships/image" Target="../media/image6.png"/><Relationship Id="rId15" Type="http://schemas.openxmlformats.org/officeDocument/2006/relationships/image" Target="../media/image16.png"/><Relationship Id="rId23" Type="http://schemas.openxmlformats.org/officeDocument/2006/relationships/image" Target="../media/image24.png"/><Relationship Id="rId28" Type="http://schemas.openxmlformats.org/officeDocument/2006/relationships/image" Target="../media/image29.png"/><Relationship Id="rId10" Type="http://schemas.openxmlformats.org/officeDocument/2006/relationships/image" Target="../media/image11.png"/><Relationship Id="rId19" Type="http://schemas.openxmlformats.org/officeDocument/2006/relationships/image" Target="../media/image20.png"/><Relationship Id="rId31" Type="http://schemas.openxmlformats.org/officeDocument/2006/relationships/image" Target="../media/image32.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 Id="rId22" Type="http://schemas.openxmlformats.org/officeDocument/2006/relationships/image" Target="../media/image23.png"/><Relationship Id="rId27" Type="http://schemas.openxmlformats.org/officeDocument/2006/relationships/image" Target="../media/image28.png"/><Relationship Id="rId30" Type="http://schemas.openxmlformats.org/officeDocument/2006/relationships/image" Target="../media/image3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220134" y="575954"/>
            <a:ext cx="6858000" cy="1410927"/>
          </a:xfrm>
        </p:spPr>
        <p:txBody>
          <a:bodyPr/>
          <a:lstStyle/>
          <a:p>
            <a:pPr algn="ctr"/>
            <a:r>
              <a:rPr lang="sv-SE" dirty="0"/>
              <a:t>Hälsosamtal </a:t>
            </a:r>
            <a:br>
              <a:rPr lang="sv-SE" dirty="0"/>
            </a:br>
            <a:r>
              <a:rPr lang="sv-SE" sz="2400" dirty="0"/>
              <a:t>för att minska upplevelsen av ensamhet</a:t>
            </a:r>
          </a:p>
        </p:txBody>
      </p:sp>
      <p:sp>
        <p:nvSpPr>
          <p:cNvPr id="3" name="Underrubrik 2"/>
          <p:cNvSpPr>
            <a:spLocks noGrp="1"/>
          </p:cNvSpPr>
          <p:nvPr>
            <p:ph type="subTitle" idx="1"/>
          </p:nvPr>
        </p:nvSpPr>
        <p:spPr>
          <a:xfrm>
            <a:off x="1320802" y="2826573"/>
            <a:ext cx="6858000" cy="1204854"/>
          </a:xfrm>
        </p:spPr>
        <p:txBody>
          <a:bodyPr/>
          <a:lstStyle/>
          <a:p>
            <a:r>
              <a:rPr lang="sv-SE" dirty="0"/>
              <a:t>2023-12-29</a:t>
            </a:r>
          </a:p>
          <a:p>
            <a:r>
              <a:rPr lang="sv-SE" dirty="0"/>
              <a:t>Eva Lundell, projektledare</a:t>
            </a:r>
          </a:p>
          <a:p>
            <a:endParaRPr lang="sv-SE" dirty="0"/>
          </a:p>
          <a:p>
            <a:endParaRPr lang="sv-SE" dirty="0"/>
          </a:p>
          <a:p>
            <a:r>
              <a:rPr lang="sv-SE" dirty="0"/>
              <a:t>2024-05-21</a:t>
            </a:r>
          </a:p>
          <a:p>
            <a:r>
              <a:rPr lang="sv-SE" dirty="0"/>
              <a:t>Resultatet presenterades av: </a:t>
            </a:r>
          </a:p>
          <a:p>
            <a:r>
              <a:rPr lang="sv-SE" sz="1400" dirty="0"/>
              <a:t>Linda Sundell, verksamhetsutvecklare och </a:t>
            </a:r>
          </a:p>
          <a:p>
            <a:r>
              <a:rPr lang="sv-SE" sz="1400" dirty="0"/>
              <a:t>Samka Masic Olsson, områdeschef Äldreomsorg</a:t>
            </a:r>
          </a:p>
        </p:txBody>
      </p:sp>
    </p:spTree>
    <p:extLst>
      <p:ext uri="{BB962C8B-B14F-4D97-AF65-F5344CB8AC3E}">
        <p14:creationId xmlns:p14="http://schemas.microsoft.com/office/powerpoint/2010/main" val="1178590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nuella indata 8"/>
          <p:cNvSpPr/>
          <p:nvPr/>
        </p:nvSpPr>
        <p:spPr>
          <a:xfrm rot="10800000">
            <a:off x="-2" y="-1"/>
            <a:ext cx="9144915" cy="5935134"/>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9"/>
              <a:gd name="connsiteY0" fmla="*/ 497 h 10000"/>
              <a:gd name="connsiteX1" fmla="*/ 10009 w 10009"/>
              <a:gd name="connsiteY1" fmla="*/ 0 h 10000"/>
              <a:gd name="connsiteX2" fmla="*/ 10009 w 10009"/>
              <a:gd name="connsiteY2" fmla="*/ 10000 h 10000"/>
              <a:gd name="connsiteX3" fmla="*/ 9 w 10009"/>
              <a:gd name="connsiteY3" fmla="*/ 10000 h 10000"/>
              <a:gd name="connsiteX4" fmla="*/ 0 w 10009"/>
              <a:gd name="connsiteY4" fmla="*/ 497 h 10000"/>
              <a:gd name="connsiteX0" fmla="*/ 1 w 10001"/>
              <a:gd name="connsiteY0" fmla="*/ 440 h 10000"/>
              <a:gd name="connsiteX1" fmla="*/ 10001 w 10001"/>
              <a:gd name="connsiteY1" fmla="*/ 0 h 10000"/>
              <a:gd name="connsiteX2" fmla="*/ 10001 w 10001"/>
              <a:gd name="connsiteY2" fmla="*/ 10000 h 10000"/>
              <a:gd name="connsiteX3" fmla="*/ 1 w 10001"/>
              <a:gd name="connsiteY3" fmla="*/ 10000 h 10000"/>
              <a:gd name="connsiteX4" fmla="*/ 1 w 10001"/>
              <a:gd name="connsiteY4" fmla="*/ 44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1" h="10000">
                <a:moveTo>
                  <a:pt x="1" y="440"/>
                </a:moveTo>
                <a:lnTo>
                  <a:pt x="10001" y="0"/>
                </a:lnTo>
                <a:lnTo>
                  <a:pt x="10001" y="10000"/>
                </a:lnTo>
                <a:lnTo>
                  <a:pt x="1" y="10000"/>
                </a:lnTo>
                <a:cubicBezTo>
                  <a:pt x="-2" y="6832"/>
                  <a:pt x="4" y="3608"/>
                  <a:pt x="1" y="440"/>
                </a:cubicBezTo>
                <a:close/>
              </a:path>
            </a:pathLst>
          </a:custGeom>
          <a:blipFill dpi="0" rotWithShape="0">
            <a:blip r:embed="rId2"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908605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7533" y="4198103"/>
            <a:ext cx="659646" cy="659646"/>
          </a:xfrm>
          <a:prstGeom prst="rect">
            <a:avLst/>
          </a:prstGeom>
        </p:spPr>
      </p:pic>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7533" y="3446100"/>
            <a:ext cx="659646" cy="659646"/>
          </a:xfrm>
          <a:prstGeom prst="rect">
            <a:avLst/>
          </a:prstGeom>
        </p:spPr>
      </p:pic>
      <p:pic>
        <p:nvPicPr>
          <p:cNvPr id="6" name="Bildobjekt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2854" y="2717297"/>
            <a:ext cx="659646" cy="659646"/>
          </a:xfrm>
          <a:prstGeom prst="rect">
            <a:avLst/>
          </a:prstGeom>
        </p:spPr>
      </p:pic>
      <p:pic>
        <p:nvPicPr>
          <p:cNvPr id="7" name="Bildobjekt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33010" y="4198103"/>
            <a:ext cx="659646" cy="659646"/>
          </a:xfrm>
          <a:prstGeom prst="rect">
            <a:avLst/>
          </a:prstGeom>
        </p:spPr>
      </p:pic>
      <p:pic>
        <p:nvPicPr>
          <p:cNvPr id="8" name="Bildobjekt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20299" y="3446100"/>
            <a:ext cx="659646" cy="659646"/>
          </a:xfrm>
          <a:prstGeom prst="rect">
            <a:avLst/>
          </a:prstGeom>
        </p:spPr>
      </p:pic>
      <p:pic>
        <p:nvPicPr>
          <p:cNvPr id="9" name="Bildobjekt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033010" y="2718774"/>
            <a:ext cx="659646" cy="659646"/>
          </a:xfrm>
          <a:prstGeom prst="rect">
            <a:avLst/>
          </a:prstGeom>
        </p:spPr>
      </p:pic>
      <p:pic>
        <p:nvPicPr>
          <p:cNvPr id="10" name="Bildobjekt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277756" y="1988494"/>
            <a:ext cx="659646" cy="659646"/>
          </a:xfrm>
          <a:prstGeom prst="rect">
            <a:avLst/>
          </a:prstGeom>
        </p:spPr>
      </p:pic>
      <p:pic>
        <p:nvPicPr>
          <p:cNvPr id="11" name="Bildobjekt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040839" y="1988494"/>
            <a:ext cx="659646" cy="659646"/>
          </a:xfrm>
          <a:prstGeom prst="rect">
            <a:avLst/>
          </a:prstGeom>
        </p:spPr>
      </p:pic>
      <p:pic>
        <p:nvPicPr>
          <p:cNvPr id="12" name="Bildobjekt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277533" y="1210040"/>
            <a:ext cx="659646" cy="659646"/>
          </a:xfrm>
          <a:prstGeom prst="rect">
            <a:avLst/>
          </a:prstGeom>
        </p:spPr>
      </p:pic>
      <p:pic>
        <p:nvPicPr>
          <p:cNvPr id="13" name="Bildobjekt 1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040839" y="1211074"/>
            <a:ext cx="659646" cy="659646"/>
          </a:xfrm>
          <a:prstGeom prst="rect">
            <a:avLst/>
          </a:prstGeom>
        </p:spPr>
      </p:pic>
      <p:pic>
        <p:nvPicPr>
          <p:cNvPr id="14" name="Bildobjekt 13"/>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844562" y="4221450"/>
            <a:ext cx="659646" cy="659646"/>
          </a:xfrm>
          <a:prstGeom prst="rect">
            <a:avLst/>
          </a:prstGeom>
        </p:spPr>
      </p:pic>
      <p:pic>
        <p:nvPicPr>
          <p:cNvPr id="15" name="Bildobjekt 14"/>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827716" y="3446100"/>
            <a:ext cx="659646" cy="659646"/>
          </a:xfrm>
          <a:prstGeom prst="rect">
            <a:avLst/>
          </a:prstGeom>
        </p:spPr>
      </p:pic>
      <p:pic>
        <p:nvPicPr>
          <p:cNvPr id="16" name="Bildobjekt 15"/>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827716" y="2717297"/>
            <a:ext cx="659646" cy="659646"/>
          </a:xfrm>
          <a:prstGeom prst="rect">
            <a:avLst/>
          </a:prstGeom>
        </p:spPr>
      </p:pic>
      <p:pic>
        <p:nvPicPr>
          <p:cNvPr id="17" name="Bildobjekt 16"/>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827716" y="1988494"/>
            <a:ext cx="659646" cy="659646"/>
          </a:xfrm>
          <a:prstGeom prst="rect">
            <a:avLst/>
          </a:prstGeom>
        </p:spPr>
      </p:pic>
      <p:pic>
        <p:nvPicPr>
          <p:cNvPr id="18" name="Bildobjekt 17"/>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3827716" y="1211074"/>
            <a:ext cx="659646" cy="659646"/>
          </a:xfrm>
          <a:prstGeom prst="rect">
            <a:avLst/>
          </a:prstGeom>
        </p:spPr>
      </p:pic>
      <p:pic>
        <p:nvPicPr>
          <p:cNvPr id="19" name="Bildobjekt 18"/>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4610454" y="4221450"/>
            <a:ext cx="659646" cy="659646"/>
          </a:xfrm>
          <a:prstGeom prst="rect">
            <a:avLst/>
          </a:prstGeom>
        </p:spPr>
      </p:pic>
      <p:pic>
        <p:nvPicPr>
          <p:cNvPr id="20" name="Bildobjekt 19"/>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4610454" y="3435017"/>
            <a:ext cx="659646" cy="659646"/>
          </a:xfrm>
          <a:prstGeom prst="rect">
            <a:avLst/>
          </a:prstGeom>
        </p:spPr>
      </p:pic>
      <p:pic>
        <p:nvPicPr>
          <p:cNvPr id="21" name="Bildobjekt 20"/>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4610454" y="2717297"/>
            <a:ext cx="659646" cy="659646"/>
          </a:xfrm>
          <a:prstGeom prst="rect">
            <a:avLst/>
          </a:prstGeom>
        </p:spPr>
      </p:pic>
      <p:pic>
        <p:nvPicPr>
          <p:cNvPr id="22" name="Bildobjekt 21"/>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4614593" y="1988494"/>
            <a:ext cx="659646" cy="659646"/>
          </a:xfrm>
          <a:prstGeom prst="rect">
            <a:avLst/>
          </a:prstGeom>
        </p:spPr>
      </p:pic>
      <p:pic>
        <p:nvPicPr>
          <p:cNvPr id="23" name="Bildobjekt 22"/>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4614593" y="1213143"/>
            <a:ext cx="659646" cy="659646"/>
          </a:xfrm>
          <a:prstGeom prst="rect">
            <a:avLst/>
          </a:prstGeom>
        </p:spPr>
      </p:pic>
      <p:pic>
        <p:nvPicPr>
          <p:cNvPr id="24" name="Bildobjekt 23"/>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5417871" y="4221894"/>
            <a:ext cx="659646" cy="659646"/>
          </a:xfrm>
          <a:prstGeom prst="rect">
            <a:avLst/>
          </a:prstGeom>
        </p:spPr>
      </p:pic>
      <p:pic>
        <p:nvPicPr>
          <p:cNvPr id="25" name="Bildobjekt 24"/>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5417871" y="3435017"/>
            <a:ext cx="659646" cy="659646"/>
          </a:xfrm>
          <a:prstGeom prst="rect">
            <a:avLst/>
          </a:prstGeom>
        </p:spPr>
      </p:pic>
      <p:pic>
        <p:nvPicPr>
          <p:cNvPr id="26" name="Bildobjekt 25"/>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5403094" y="2717297"/>
            <a:ext cx="659646" cy="659646"/>
          </a:xfrm>
          <a:prstGeom prst="rect">
            <a:avLst/>
          </a:prstGeom>
        </p:spPr>
      </p:pic>
      <p:pic>
        <p:nvPicPr>
          <p:cNvPr id="27" name="Bildobjekt 26"/>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5399400" y="1994257"/>
            <a:ext cx="659646" cy="659646"/>
          </a:xfrm>
          <a:prstGeom prst="rect">
            <a:avLst/>
          </a:prstGeom>
        </p:spPr>
      </p:pic>
      <p:pic>
        <p:nvPicPr>
          <p:cNvPr id="28" name="Bildobjekt 27"/>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5399400" y="1211074"/>
            <a:ext cx="659646" cy="659646"/>
          </a:xfrm>
          <a:prstGeom prst="rect">
            <a:avLst/>
          </a:prstGeom>
        </p:spPr>
      </p:pic>
      <p:pic>
        <p:nvPicPr>
          <p:cNvPr id="29" name="Bildobjekt 28"/>
          <p:cNvPicPr>
            <a:picLocks noChangeAspect="1"/>
          </p:cNvPicPr>
          <p:nvPr/>
        </p:nvPicPr>
        <p:blipFill>
          <a:blip r:embed="rId27">
            <a:extLst>
              <a:ext uri="{28A0092B-C50C-407E-A947-70E740481C1C}">
                <a14:useLocalDpi xmlns:a14="http://schemas.microsoft.com/office/drawing/2010/main" val="0"/>
              </a:ext>
            </a:extLst>
          </a:blip>
          <a:stretch>
            <a:fillRect/>
          </a:stretch>
        </p:blipFill>
        <p:spPr>
          <a:xfrm>
            <a:off x="6158792" y="4221894"/>
            <a:ext cx="659646" cy="659646"/>
          </a:xfrm>
          <a:prstGeom prst="rect">
            <a:avLst/>
          </a:prstGeom>
        </p:spPr>
      </p:pic>
      <p:pic>
        <p:nvPicPr>
          <p:cNvPr id="30" name="Bildobjekt 29"/>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6158792" y="3435017"/>
            <a:ext cx="659646" cy="659646"/>
          </a:xfrm>
          <a:prstGeom prst="rect">
            <a:avLst/>
          </a:prstGeom>
        </p:spPr>
      </p:pic>
      <p:pic>
        <p:nvPicPr>
          <p:cNvPr id="31" name="Bildobjekt 30"/>
          <p:cNvPicPr>
            <a:picLocks noChangeAspect="1"/>
          </p:cNvPicPr>
          <p:nvPr/>
        </p:nvPicPr>
        <p:blipFill>
          <a:blip r:embed="rId29">
            <a:extLst>
              <a:ext uri="{28A0092B-C50C-407E-A947-70E740481C1C}">
                <a14:useLocalDpi xmlns:a14="http://schemas.microsoft.com/office/drawing/2010/main" val="0"/>
              </a:ext>
            </a:extLst>
          </a:blip>
          <a:stretch>
            <a:fillRect/>
          </a:stretch>
        </p:blipFill>
        <p:spPr>
          <a:xfrm>
            <a:off x="6158792" y="2717297"/>
            <a:ext cx="659646" cy="659646"/>
          </a:xfrm>
          <a:prstGeom prst="rect">
            <a:avLst/>
          </a:prstGeom>
        </p:spPr>
      </p:pic>
      <p:pic>
        <p:nvPicPr>
          <p:cNvPr id="32" name="Bildobjekt 31"/>
          <p:cNvPicPr>
            <a:picLocks noChangeAspect="1"/>
          </p:cNvPicPr>
          <p:nvPr/>
        </p:nvPicPr>
        <p:blipFill>
          <a:blip r:embed="rId30">
            <a:extLst>
              <a:ext uri="{28A0092B-C50C-407E-A947-70E740481C1C}">
                <a14:useLocalDpi xmlns:a14="http://schemas.microsoft.com/office/drawing/2010/main" val="0"/>
              </a:ext>
            </a:extLst>
          </a:blip>
          <a:stretch>
            <a:fillRect/>
          </a:stretch>
        </p:blipFill>
        <p:spPr>
          <a:xfrm>
            <a:off x="6158792" y="1994257"/>
            <a:ext cx="659646" cy="659646"/>
          </a:xfrm>
          <a:prstGeom prst="rect">
            <a:avLst/>
          </a:prstGeom>
        </p:spPr>
      </p:pic>
      <p:pic>
        <p:nvPicPr>
          <p:cNvPr id="33" name="Bildobjekt 32"/>
          <p:cNvPicPr>
            <a:picLocks noChangeAspect="1"/>
          </p:cNvPicPr>
          <p:nvPr/>
        </p:nvPicPr>
        <p:blipFill>
          <a:blip r:embed="rId31">
            <a:extLst>
              <a:ext uri="{28A0092B-C50C-407E-A947-70E740481C1C}">
                <a14:useLocalDpi xmlns:a14="http://schemas.microsoft.com/office/drawing/2010/main" val="0"/>
              </a:ext>
            </a:extLst>
          </a:blip>
          <a:stretch>
            <a:fillRect/>
          </a:stretch>
        </p:blipFill>
        <p:spPr>
          <a:xfrm>
            <a:off x="6158792" y="1211074"/>
            <a:ext cx="659646" cy="659646"/>
          </a:xfrm>
          <a:prstGeom prst="rect">
            <a:avLst/>
          </a:prstGeom>
        </p:spPr>
      </p:pic>
    </p:spTree>
    <p:extLst>
      <p:ext uri="{BB962C8B-B14F-4D97-AF65-F5344CB8AC3E}">
        <p14:creationId xmlns:p14="http://schemas.microsoft.com/office/powerpoint/2010/main" val="1490015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77648" y="1353055"/>
            <a:ext cx="7886700" cy="3779309"/>
          </a:xfrm>
        </p:spPr>
        <p:txBody>
          <a:bodyPr>
            <a:normAutofit fontScale="92500" lnSpcReduction="20000"/>
          </a:bodyPr>
          <a:lstStyle/>
          <a:p>
            <a:pPr marL="0" indent="0">
              <a:lnSpc>
                <a:spcPct val="100000"/>
              </a:lnSpc>
              <a:buNone/>
            </a:pPr>
            <a:r>
              <a:rPr lang="sv-SE" sz="1800" u="sng" dirty="0"/>
              <a:t>Bakgrund</a:t>
            </a:r>
          </a:p>
          <a:p>
            <a:pPr>
              <a:lnSpc>
                <a:spcPct val="100000"/>
              </a:lnSpc>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Stadsbidrag</a:t>
            </a:r>
          </a:p>
          <a:p>
            <a:pPr>
              <a:lnSpc>
                <a:spcPct val="100000"/>
              </a:lnSpc>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Inga insatser i kommunen</a:t>
            </a:r>
          </a:p>
          <a:p>
            <a:pPr>
              <a:lnSpc>
                <a:spcPct val="100000"/>
              </a:lnSpc>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Över 80 år</a:t>
            </a:r>
          </a:p>
          <a:p>
            <a:pPr marL="0" indent="0">
              <a:lnSpc>
                <a:spcPct val="100000"/>
              </a:lnSpc>
              <a:buNone/>
            </a:pPr>
            <a:endParaRPr lang="sv-S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00000"/>
              </a:lnSpc>
              <a:buNone/>
            </a:pPr>
            <a:r>
              <a:rPr lang="sv-SE" sz="1800" u="sng" dirty="0"/>
              <a:t>Uppdrag</a:t>
            </a:r>
          </a:p>
          <a:p>
            <a:pPr>
              <a:lnSpc>
                <a:spcPct val="100000"/>
              </a:lnSpc>
            </a:pPr>
            <a:r>
              <a:rPr lang="sv-SE" sz="1800" dirty="0">
                <a:effectLst/>
                <a:latin typeface="Times New Roman" panose="02020603050405020304" pitchFamily="18" charset="0"/>
                <a:ea typeface="Times New Roman" panose="02020603050405020304" pitchFamily="18" charset="0"/>
              </a:rPr>
              <a:t>Uppdraget var att kartlägga hur känslan av ensamhet är i målgruppen äldre över 80 år och som klarar sig utan någon insats från kommunen. </a:t>
            </a:r>
          </a:p>
          <a:p>
            <a:pPr marL="0" indent="0">
              <a:lnSpc>
                <a:spcPct val="100000"/>
              </a:lnSpc>
              <a:buNone/>
            </a:pPr>
            <a:endParaRPr lang="sv-SE" sz="1800" dirty="0">
              <a:effectLst/>
              <a:latin typeface="Times New Roman" panose="02020603050405020304" pitchFamily="18" charset="0"/>
              <a:ea typeface="Times New Roman" panose="02020603050405020304" pitchFamily="18" charset="0"/>
            </a:endParaRPr>
          </a:p>
          <a:p>
            <a:pPr marL="0" indent="0">
              <a:lnSpc>
                <a:spcPct val="100000"/>
              </a:lnSpc>
              <a:buNone/>
            </a:pPr>
            <a:r>
              <a:rPr lang="sv-SE" sz="1800" u="sng" dirty="0"/>
              <a:t>Syfte</a:t>
            </a:r>
          </a:p>
          <a:p>
            <a:pPr>
              <a:lnSpc>
                <a:spcPct val="100000"/>
              </a:lnSpc>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Syftet är att se vilka konsekvenser ofrivillig ensamhet ger och hur kommunen ska kunna utforma ett stöd utifrån den information som ges. </a:t>
            </a:r>
          </a:p>
          <a:p>
            <a:pPr marL="0" indent="0">
              <a:lnSpc>
                <a:spcPct val="100000"/>
              </a:lnSpc>
              <a:buNone/>
            </a:pPr>
            <a:endParaRPr lang="sv-SE" sz="1800" dirty="0">
              <a:latin typeface="Times New Roman" panose="02020603050405020304" pitchFamily="18" charset="0"/>
            </a:endParaRPr>
          </a:p>
          <a:p>
            <a:pPr>
              <a:lnSpc>
                <a:spcPct val="100000"/>
              </a:lnSpc>
            </a:pPr>
            <a:endParaRPr lang="sv-SE" dirty="0"/>
          </a:p>
        </p:txBody>
      </p:sp>
      <p:sp>
        <p:nvSpPr>
          <p:cNvPr id="2" name="Rubrik 1">
            <a:extLst>
              <a:ext uri="{FF2B5EF4-FFF2-40B4-BE49-F238E27FC236}">
                <a16:creationId xmlns:a16="http://schemas.microsoft.com/office/drawing/2014/main" id="{0B701D00-E41C-0D0A-A854-27E6904EDEDD}"/>
              </a:ext>
            </a:extLst>
          </p:cNvPr>
          <p:cNvSpPr>
            <a:spLocks noGrp="1"/>
          </p:cNvSpPr>
          <p:nvPr>
            <p:ph type="title"/>
          </p:nvPr>
        </p:nvSpPr>
        <p:spPr>
          <a:xfrm>
            <a:off x="628650" y="382059"/>
            <a:ext cx="7886700" cy="603593"/>
          </a:xfrm>
        </p:spPr>
        <p:txBody>
          <a:bodyPr>
            <a:normAutofit/>
          </a:bodyPr>
          <a:lstStyle/>
          <a:p>
            <a:r>
              <a:rPr lang="sv-SE" sz="3600" dirty="0"/>
              <a:t>Bakgrund, uppdrag och syfte</a:t>
            </a:r>
          </a:p>
        </p:txBody>
      </p:sp>
    </p:spTree>
    <p:extLst>
      <p:ext uri="{BB962C8B-B14F-4D97-AF65-F5344CB8AC3E}">
        <p14:creationId xmlns:p14="http://schemas.microsoft.com/office/powerpoint/2010/main" val="374909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600" dirty="0"/>
              <a:t>Mål och metod</a:t>
            </a:r>
          </a:p>
        </p:txBody>
      </p:sp>
      <p:sp>
        <p:nvSpPr>
          <p:cNvPr id="3" name="Platshållare för innehåll 2"/>
          <p:cNvSpPr>
            <a:spLocks noGrp="1"/>
          </p:cNvSpPr>
          <p:nvPr>
            <p:ph idx="1"/>
          </p:nvPr>
        </p:nvSpPr>
        <p:spPr>
          <a:xfrm>
            <a:off x="628650" y="1842558"/>
            <a:ext cx="7886700" cy="3869310"/>
          </a:xfrm>
        </p:spPr>
        <p:txBody>
          <a:bodyPr>
            <a:normAutofit fontScale="47500" lnSpcReduction="20000"/>
          </a:bodyPr>
          <a:lstStyle/>
          <a:p>
            <a:pPr marL="0" indent="0">
              <a:lnSpc>
                <a:spcPct val="100000"/>
              </a:lnSpc>
              <a:buNone/>
            </a:pPr>
            <a:r>
              <a:rPr lang="sv-SE" sz="3600" u="sng" dirty="0"/>
              <a:t>Mål</a:t>
            </a:r>
          </a:p>
          <a:p>
            <a:pPr>
              <a:lnSpc>
                <a:spcPct val="100000"/>
              </a:lnSpc>
            </a:pPr>
            <a:r>
              <a:rPr lang="sv-SE" sz="3600" dirty="0">
                <a:latin typeface="Times New Roman" panose="02020603050405020304" pitchFamily="18" charset="0"/>
                <a:ea typeface="Times New Roman" panose="02020603050405020304" pitchFamily="18" charset="0"/>
                <a:cs typeface="Times New Roman" panose="02020603050405020304" pitchFamily="18" charset="0"/>
              </a:rPr>
              <a:t>Att få fram ett underlag på hur många som uppger att de lider av ofrivilligt ensamhet </a:t>
            </a:r>
          </a:p>
          <a:p>
            <a:pPr>
              <a:lnSpc>
                <a:spcPct val="100000"/>
              </a:lnSpc>
            </a:pPr>
            <a:r>
              <a:rPr lang="sv-SE" sz="3600" dirty="0">
                <a:latin typeface="Times New Roman" panose="02020603050405020304" pitchFamily="18" charset="0"/>
                <a:ea typeface="Times New Roman" panose="02020603050405020304" pitchFamily="18" charset="0"/>
                <a:cs typeface="Times New Roman" panose="02020603050405020304" pitchFamily="18" charset="0"/>
              </a:rPr>
              <a:t>Få kunskap om hur man hanterar känslan av ensamhet </a:t>
            </a:r>
          </a:p>
          <a:p>
            <a:pPr>
              <a:lnSpc>
                <a:spcPct val="100000"/>
              </a:lnSpc>
            </a:pPr>
            <a:r>
              <a:rPr lang="sv-SE" sz="3600" dirty="0">
                <a:latin typeface="Times New Roman" panose="02020603050405020304" pitchFamily="18" charset="0"/>
                <a:ea typeface="Times New Roman" panose="02020603050405020304" pitchFamily="18" charset="0"/>
                <a:cs typeface="Times New Roman" panose="02020603050405020304" pitchFamily="18" charset="0"/>
              </a:rPr>
              <a:t>Undersöka om det finns önskemål och förslag på aktiviteter som kan hjälpa till och underlätta för den som känner sig ensam. </a:t>
            </a:r>
          </a:p>
          <a:p>
            <a:pPr>
              <a:lnSpc>
                <a:spcPct val="100000"/>
              </a:lnSpc>
            </a:pPr>
            <a:endParaRPr lang="sv-SE" sz="2900" dirty="0">
              <a:latin typeface="Times New Roman" panose="02020603050405020304" pitchFamily="18" charset="0"/>
              <a:cs typeface="Times New Roman" panose="02020603050405020304" pitchFamily="18" charset="0"/>
            </a:endParaRPr>
          </a:p>
          <a:p>
            <a:pPr marL="0" indent="0">
              <a:lnSpc>
                <a:spcPct val="100000"/>
              </a:lnSpc>
              <a:buNone/>
            </a:pPr>
            <a:r>
              <a:rPr lang="sv-SE" sz="3600" u="sng" dirty="0"/>
              <a:t>Metod</a:t>
            </a:r>
          </a:p>
          <a:p>
            <a:pPr>
              <a:lnSpc>
                <a:spcPct val="100000"/>
              </a:lnSpc>
            </a:pPr>
            <a:r>
              <a:rPr lang="sv-SE" sz="3600" dirty="0">
                <a:latin typeface="Times New Roman" panose="02020603050405020304" pitchFamily="18" charset="0"/>
                <a:ea typeface="Times New Roman" panose="02020603050405020304" pitchFamily="18" charset="0"/>
                <a:cs typeface="Times New Roman" panose="02020603050405020304" pitchFamily="18" charset="0"/>
              </a:rPr>
              <a:t>Ett brev med erbjudande om att boka ett gratis hälsosamtal skickades till 237 personer mellan 83-88 år, 8 personer ringde och bokade ett hälsosamtal.</a:t>
            </a:r>
          </a:p>
          <a:p>
            <a:pPr>
              <a:lnSpc>
                <a:spcPct val="100000"/>
              </a:lnSpc>
            </a:pPr>
            <a:r>
              <a:rPr lang="sv-SE" sz="3600" dirty="0">
                <a:latin typeface="Times New Roman" panose="02020603050405020304" pitchFamily="18" charset="0"/>
                <a:ea typeface="Times New Roman" panose="02020603050405020304" pitchFamily="18" charset="0"/>
                <a:cs typeface="Times New Roman" panose="02020603050405020304" pitchFamily="18" charset="0"/>
              </a:rPr>
              <a:t>Tillsammans med erbjudandet fanns också en frågeenkät. Av de 237 enkäterna som skickades ut kom det in 144 svar. Antalet svar på frågorna varierar eftersom alla inte har svarat på alla frågor.</a:t>
            </a:r>
          </a:p>
          <a:p>
            <a:pPr>
              <a:lnSpc>
                <a:spcPct val="100000"/>
              </a:lnSpc>
            </a:pPr>
            <a:endParaRPr lang="sv-SE" sz="2900" dirty="0">
              <a:latin typeface="Times New Roman" panose="02020603050405020304" pitchFamily="18" charset="0"/>
              <a:cs typeface="Times New Roman" panose="02020603050405020304" pitchFamily="18" charset="0"/>
            </a:endParaRPr>
          </a:p>
          <a:p>
            <a:pPr>
              <a:lnSpc>
                <a:spcPct val="100000"/>
              </a:lnSpc>
            </a:pPr>
            <a:endParaRPr lang="sv-SE" dirty="0"/>
          </a:p>
          <a:p>
            <a:pPr>
              <a:lnSpc>
                <a:spcPct val="115000"/>
              </a:lnSpc>
              <a:spcAft>
                <a:spcPts val="600"/>
              </a:spcAft>
            </a:pPr>
            <a:endParaRPr lang="sv-SE" sz="1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0000"/>
              </a:lnSpc>
            </a:pPr>
            <a:endParaRPr lang="sv-SE" dirty="0"/>
          </a:p>
        </p:txBody>
      </p:sp>
    </p:spTree>
    <p:extLst>
      <p:ext uri="{BB962C8B-B14F-4D97-AF65-F5344CB8AC3E}">
        <p14:creationId xmlns:p14="http://schemas.microsoft.com/office/powerpoint/2010/main" val="3117356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br>
              <a:rPr lang="sv-SE" sz="1800" b="1" dirty="0">
                <a:solidFill>
                  <a:srgbClr val="006A52"/>
                </a:solidFill>
                <a:effectLst/>
                <a:latin typeface="Arial" panose="020B0604020202020204" pitchFamily="34" charset="0"/>
                <a:ea typeface="Times New Roman" panose="02020603050405020304" pitchFamily="18" charset="0"/>
                <a:cs typeface="Times New Roman" panose="02020603050405020304" pitchFamily="18" charset="0"/>
              </a:rPr>
            </a:br>
            <a:endParaRPr lang="sv-SE" dirty="0"/>
          </a:p>
        </p:txBody>
      </p:sp>
      <p:sp>
        <p:nvSpPr>
          <p:cNvPr id="3" name="Platshållare för innehåll 2"/>
          <p:cNvSpPr>
            <a:spLocks noGrp="1"/>
          </p:cNvSpPr>
          <p:nvPr>
            <p:ph idx="1"/>
          </p:nvPr>
        </p:nvSpPr>
        <p:spPr>
          <a:xfrm>
            <a:off x="261257" y="293616"/>
            <a:ext cx="8573985" cy="5328252"/>
          </a:xfrm>
        </p:spPr>
        <p:txBody>
          <a:bodyPr/>
          <a:lstStyle/>
          <a:p>
            <a:pPr marL="914400" lvl="2" indent="0">
              <a:lnSpc>
                <a:spcPct val="107000"/>
              </a:lnSpc>
              <a:spcBef>
                <a:spcPts val="1200"/>
              </a:spcBef>
              <a:spcAft>
                <a:spcPts val="600"/>
              </a:spcAft>
              <a:buNone/>
            </a:pPr>
            <a:r>
              <a:rPr lang="sv-SE" sz="4000" dirty="0">
                <a:solidFill>
                  <a:schemeClr val="tx2"/>
                </a:solidFill>
              </a:rPr>
              <a:t>Enkätfrågorna omfattar följande</a:t>
            </a:r>
          </a:p>
          <a:p>
            <a:endParaRPr lang="sv-SE" sz="1400" dirty="0"/>
          </a:p>
          <a:p>
            <a:pPr marL="538163"/>
            <a:r>
              <a:rPr lang="sv-SE" sz="1700" dirty="0">
                <a:latin typeface="Times New Roman" panose="02020603050405020304" pitchFamily="18" charset="0"/>
                <a:ea typeface="Times New Roman" panose="02020603050405020304" pitchFamily="18" charset="0"/>
                <a:cs typeface="Times New Roman" panose="02020603050405020304" pitchFamily="18" charset="0"/>
              </a:rPr>
              <a:t>Upplevd ensamhet</a:t>
            </a:r>
          </a:p>
          <a:p>
            <a:pPr marL="538163"/>
            <a:r>
              <a:rPr lang="sv-SE" sz="1700" dirty="0">
                <a:latin typeface="Times New Roman" panose="02020603050405020304" pitchFamily="18" charset="0"/>
                <a:ea typeface="Times New Roman" panose="02020603050405020304" pitchFamily="18" charset="0"/>
                <a:cs typeface="Times New Roman" panose="02020603050405020304" pitchFamily="18" charset="0"/>
              </a:rPr>
              <a:t>Hälsotillstånd</a:t>
            </a:r>
          </a:p>
          <a:p>
            <a:pPr marL="538163"/>
            <a:r>
              <a:rPr lang="sv-SE" sz="1700" dirty="0">
                <a:latin typeface="Times New Roman" panose="02020603050405020304" pitchFamily="18" charset="0"/>
                <a:ea typeface="Times New Roman" panose="02020603050405020304" pitchFamily="18" charset="0"/>
                <a:cs typeface="Times New Roman" panose="02020603050405020304" pitchFamily="18" charset="0"/>
              </a:rPr>
              <a:t>Fysisk aktivitet</a:t>
            </a:r>
          </a:p>
          <a:p>
            <a:pPr marL="538163"/>
            <a:r>
              <a:rPr lang="sv-SE" sz="1700" dirty="0">
                <a:latin typeface="Times New Roman" panose="02020603050405020304" pitchFamily="18" charset="0"/>
                <a:ea typeface="Times New Roman" panose="02020603050405020304" pitchFamily="18" charset="0"/>
                <a:cs typeface="Times New Roman" panose="02020603050405020304" pitchFamily="18" charset="0"/>
              </a:rPr>
              <a:t>Nöjdhet med tillvaro</a:t>
            </a:r>
          </a:p>
          <a:p>
            <a:pPr marL="538163"/>
            <a:r>
              <a:rPr lang="sv-SE" sz="1700" dirty="0">
                <a:latin typeface="Times New Roman" panose="02020603050405020304" pitchFamily="18" charset="0"/>
                <a:ea typeface="Times New Roman" panose="02020603050405020304" pitchFamily="18" charset="0"/>
                <a:cs typeface="Times New Roman" panose="02020603050405020304" pitchFamily="18" charset="0"/>
              </a:rPr>
              <a:t>Medlemskap i förening</a:t>
            </a:r>
          </a:p>
          <a:p>
            <a:pPr marL="538163"/>
            <a:r>
              <a:rPr lang="sv-SE" sz="1700" dirty="0">
                <a:latin typeface="Times New Roman" panose="02020603050405020304" pitchFamily="18" charset="0"/>
                <a:ea typeface="Times New Roman" panose="02020603050405020304" pitchFamily="18" charset="0"/>
                <a:cs typeface="Times New Roman" panose="02020603050405020304" pitchFamily="18" charset="0"/>
              </a:rPr>
              <a:t>Digitala hjälpmedel</a:t>
            </a:r>
          </a:p>
          <a:p>
            <a:pPr marL="538163"/>
            <a:r>
              <a:rPr lang="sv-SE" sz="1700" dirty="0">
                <a:latin typeface="Times New Roman" panose="02020603050405020304" pitchFamily="18" charset="0"/>
                <a:ea typeface="Times New Roman" panose="02020603050405020304" pitchFamily="18" charset="0"/>
                <a:cs typeface="Times New Roman" panose="02020603050405020304" pitchFamily="18" charset="0"/>
              </a:rPr>
              <a:t>Trygghet</a:t>
            </a:r>
          </a:p>
          <a:p>
            <a:pPr marL="538163"/>
            <a:r>
              <a:rPr lang="sv-SE" sz="1700" dirty="0">
                <a:latin typeface="Times New Roman" panose="02020603050405020304" pitchFamily="18" charset="0"/>
                <a:ea typeface="Times New Roman" panose="02020603050405020304" pitchFamily="18" charset="0"/>
                <a:cs typeface="Times New Roman" panose="02020603050405020304" pitchFamily="18" charset="0"/>
              </a:rPr>
              <a:t>Kultur och fritidsutbud</a:t>
            </a:r>
          </a:p>
          <a:p>
            <a:pPr marL="538163"/>
            <a:r>
              <a:rPr lang="sv-SE" sz="1700" dirty="0">
                <a:latin typeface="Times New Roman" panose="02020603050405020304" pitchFamily="18" charset="0"/>
                <a:ea typeface="Times New Roman" panose="02020603050405020304" pitchFamily="18" charset="0"/>
                <a:cs typeface="Times New Roman" panose="02020603050405020304" pitchFamily="18" charset="0"/>
              </a:rPr>
              <a:t>Fritidssenior</a:t>
            </a:r>
          </a:p>
          <a:p>
            <a:pPr marL="538163"/>
            <a:r>
              <a:rPr lang="sv-SE" sz="1700" dirty="0">
                <a:latin typeface="Times New Roman" panose="02020603050405020304" pitchFamily="18" charset="0"/>
                <a:ea typeface="Times New Roman" panose="02020603050405020304" pitchFamily="18" charset="0"/>
                <a:cs typeface="Times New Roman" panose="02020603050405020304" pitchFamily="18" charset="0"/>
              </a:rPr>
              <a:t>Husdjur</a:t>
            </a:r>
          </a:p>
          <a:p>
            <a:pPr marL="0" indent="0">
              <a:buNone/>
            </a:pPr>
            <a:endParaRPr lang="sv-SE" sz="1400" dirty="0"/>
          </a:p>
        </p:txBody>
      </p:sp>
    </p:spTree>
    <p:extLst>
      <p:ext uri="{BB962C8B-B14F-4D97-AF65-F5344CB8AC3E}">
        <p14:creationId xmlns:p14="http://schemas.microsoft.com/office/powerpoint/2010/main" val="1251121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28650" y="382059"/>
            <a:ext cx="7886700" cy="649787"/>
          </a:xfrm>
        </p:spPr>
        <p:txBody>
          <a:bodyPr>
            <a:normAutofit/>
          </a:bodyPr>
          <a:lstStyle/>
          <a:p>
            <a:r>
              <a:rPr lang="sv-SE" sz="3600" dirty="0"/>
              <a:t>Resultatet av hälsosamtal</a:t>
            </a:r>
          </a:p>
        </p:txBody>
      </p:sp>
      <p:sp>
        <p:nvSpPr>
          <p:cNvPr id="3" name="Platshållare för innehåll 2"/>
          <p:cNvSpPr>
            <a:spLocks noGrp="1"/>
          </p:cNvSpPr>
          <p:nvPr>
            <p:ph idx="1"/>
          </p:nvPr>
        </p:nvSpPr>
        <p:spPr>
          <a:xfrm>
            <a:off x="569927" y="1293102"/>
            <a:ext cx="7886700" cy="4865615"/>
          </a:xfrm>
        </p:spPr>
        <p:txBody>
          <a:bodyPr>
            <a:normAutofit/>
          </a:bodyPr>
          <a:lstStyle/>
          <a:p>
            <a:pPr marL="538163"/>
            <a:r>
              <a:rPr lang="sv-SE" sz="1700" dirty="0">
                <a:latin typeface="Times New Roman" panose="02020603050405020304" pitchFamily="18" charset="0"/>
                <a:ea typeface="Times New Roman" panose="02020603050405020304" pitchFamily="18" charset="0"/>
                <a:cs typeface="Times New Roman" panose="02020603050405020304" pitchFamily="18" charset="0"/>
              </a:rPr>
              <a:t>Sällskap, att ha någon att prata med </a:t>
            </a:r>
          </a:p>
          <a:p>
            <a:pPr marL="538163"/>
            <a:r>
              <a:rPr lang="sv-SE" sz="1700" dirty="0">
                <a:latin typeface="Times New Roman" panose="02020603050405020304" pitchFamily="18" charset="0"/>
                <a:ea typeface="Times New Roman" panose="02020603050405020304" pitchFamily="18" charset="0"/>
                <a:cs typeface="Times New Roman" panose="02020603050405020304" pitchFamily="18" charset="0"/>
              </a:rPr>
              <a:t>Att få information om vad kommunen kan erbjuda i form av hjälp och vilka sociala mötesplatser som finns. </a:t>
            </a:r>
          </a:p>
          <a:p>
            <a:pPr marL="538163"/>
            <a:r>
              <a:rPr lang="sv-SE" sz="1700" dirty="0">
                <a:latin typeface="Times New Roman" panose="02020603050405020304" pitchFamily="18" charset="0"/>
                <a:ea typeface="Times New Roman" panose="02020603050405020304" pitchFamily="18" charset="0"/>
                <a:cs typeface="Times New Roman" panose="02020603050405020304" pitchFamily="18" charset="0"/>
              </a:rPr>
              <a:t>Råd från någon ”utanför” t ex. hur man ska göra med boende, vilken hjälp man ska välja och viket stöd det finns för den som är anhörig.  </a:t>
            </a:r>
          </a:p>
          <a:p>
            <a:pPr marL="538163"/>
            <a:r>
              <a:rPr lang="sv-SE" sz="1700" dirty="0">
                <a:latin typeface="Times New Roman" panose="02020603050405020304" pitchFamily="18" charset="0"/>
                <a:ea typeface="Times New Roman" panose="02020603050405020304" pitchFamily="18" charset="0"/>
                <a:cs typeface="Times New Roman" panose="02020603050405020304" pitchFamily="18" charset="0"/>
              </a:rPr>
              <a:t>Personligt anpassat stöd för att våga ta steget till nya sociala sammanhang. </a:t>
            </a:r>
          </a:p>
          <a:p>
            <a:pPr marL="538163">
              <a:spcAft>
                <a:spcPts val="600"/>
              </a:spcAft>
            </a:pPr>
            <a:r>
              <a:rPr lang="sv-SE" sz="1700" dirty="0">
                <a:latin typeface="Times New Roman" panose="02020603050405020304" pitchFamily="18" charset="0"/>
                <a:ea typeface="Times New Roman" panose="02020603050405020304" pitchFamily="18" charset="0"/>
                <a:cs typeface="Times New Roman" panose="02020603050405020304" pitchFamily="18" charset="0"/>
              </a:rPr>
              <a:t>De som är sammanboende svarar att de mycket sällan känner sig ensamma. Av tre ensamboende har en svarat att hen känner sig ensam ganska ofta, två har svarat att de känner sig ensamma ganska sällan. </a:t>
            </a:r>
          </a:p>
          <a:p>
            <a:pPr marL="538163"/>
            <a:r>
              <a:rPr lang="sv-SE" sz="1700" dirty="0">
                <a:latin typeface="Times New Roman" panose="02020603050405020304" pitchFamily="18" charset="0"/>
                <a:ea typeface="Times New Roman" panose="02020603050405020304" pitchFamily="18" charset="0"/>
                <a:cs typeface="Times New Roman" panose="02020603050405020304" pitchFamily="18" charset="0"/>
              </a:rPr>
              <a:t>Eftersom gruppen som haft hälsosamtal endast består av åtta är personer går det inte att dra några slutsatser på om de är mer ensamma än de som inte haft något hälsosamtal. Det verkar som om det i första hand inte var ensamhet som gjorde att man ringde och bokade ett hälsosamtal.</a:t>
            </a:r>
          </a:p>
          <a:p>
            <a:pPr marL="0" indent="0">
              <a:lnSpc>
                <a:spcPct val="100000"/>
              </a:lnSpc>
              <a:buNone/>
            </a:pPr>
            <a:endParaRPr lang="sv-SE"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0689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br>
              <a:rPr lang="sv-SE" sz="1800" b="1" dirty="0">
                <a:solidFill>
                  <a:srgbClr val="006A52"/>
                </a:solidFill>
                <a:effectLst/>
                <a:latin typeface="Arial" panose="020B0604020202020204" pitchFamily="34" charset="0"/>
                <a:ea typeface="Times New Roman" panose="02020603050405020304" pitchFamily="18" charset="0"/>
                <a:cs typeface="Times New Roman" panose="02020603050405020304" pitchFamily="18" charset="0"/>
              </a:rPr>
            </a:br>
            <a:endParaRPr lang="sv-SE" dirty="0"/>
          </a:p>
        </p:txBody>
      </p:sp>
      <p:sp>
        <p:nvSpPr>
          <p:cNvPr id="3" name="Platshållare för innehåll 2"/>
          <p:cNvSpPr>
            <a:spLocks noGrp="1"/>
          </p:cNvSpPr>
          <p:nvPr>
            <p:ph idx="1"/>
          </p:nvPr>
        </p:nvSpPr>
        <p:spPr>
          <a:xfrm>
            <a:off x="628650" y="293616"/>
            <a:ext cx="7701618" cy="5328252"/>
          </a:xfrm>
        </p:spPr>
        <p:txBody>
          <a:bodyPr/>
          <a:lstStyle/>
          <a:p>
            <a:pPr marL="0" indent="0">
              <a:lnSpc>
                <a:spcPct val="107000"/>
              </a:lnSpc>
              <a:spcAft>
                <a:spcPts val="600"/>
              </a:spcAft>
              <a:buNone/>
            </a:pPr>
            <a:endParaRPr lang="sv-SE" sz="1600" u="sng" dirty="0">
              <a:cs typeface="Times New Roman" panose="02020603050405020304" pitchFamily="18" charset="0"/>
            </a:endParaRPr>
          </a:p>
          <a:p>
            <a:pPr marL="0" indent="0">
              <a:spcBef>
                <a:spcPct val="0"/>
              </a:spcBef>
              <a:spcAft>
                <a:spcPts val="600"/>
              </a:spcAft>
              <a:buNone/>
            </a:pPr>
            <a:r>
              <a:rPr lang="sv-SE" sz="3600" dirty="0">
                <a:solidFill>
                  <a:schemeClr val="tx2"/>
                </a:solidFill>
              </a:rPr>
              <a:t>Resultatet av enkätsvaren</a:t>
            </a:r>
          </a:p>
          <a:p>
            <a:endParaRPr lang="sv-SE" sz="1700" dirty="0">
              <a:latin typeface="Times New Roman" panose="02020603050405020304" pitchFamily="18" charset="0"/>
              <a:ea typeface="Times New Roman" panose="02020603050405020304" pitchFamily="18" charset="0"/>
              <a:cs typeface="Times New Roman" panose="02020603050405020304" pitchFamily="18" charset="0"/>
            </a:endParaRPr>
          </a:p>
          <a:p>
            <a:r>
              <a:rPr lang="sv-SE" sz="1700" dirty="0">
                <a:latin typeface="Times New Roman" panose="02020603050405020304" pitchFamily="18" charset="0"/>
                <a:ea typeface="Times New Roman" panose="02020603050405020304" pitchFamily="18" charset="0"/>
                <a:cs typeface="Times New Roman" panose="02020603050405020304" pitchFamily="18" charset="0"/>
              </a:rPr>
              <a:t>Vid jämförelse av alla svar på frågan ”Känner du dig ensam någon gång” går det att dra slutsatsen att de som bor ensamma känner sig mer ensamma än de som bor tillsammans med någon.</a:t>
            </a:r>
          </a:p>
          <a:p>
            <a:pPr marL="0" indent="0">
              <a:buNone/>
            </a:pPr>
            <a:endParaRPr lang="sv-SE" sz="1700" dirty="0">
              <a:latin typeface="Times New Roman" panose="02020603050405020304" pitchFamily="18" charset="0"/>
              <a:ea typeface="Times New Roman" panose="02020603050405020304" pitchFamily="18" charset="0"/>
              <a:cs typeface="Times New Roman" panose="02020603050405020304" pitchFamily="18" charset="0"/>
            </a:endParaRPr>
          </a:p>
          <a:p>
            <a:r>
              <a:rPr lang="sv-SE" sz="1700" dirty="0">
                <a:latin typeface="Times New Roman" panose="02020603050405020304" pitchFamily="18" charset="0"/>
                <a:ea typeface="Times New Roman" panose="02020603050405020304" pitchFamily="18" charset="0"/>
                <a:cs typeface="Times New Roman" panose="02020603050405020304" pitchFamily="18" charset="0"/>
              </a:rPr>
              <a:t>På frågan ”Är du nöjd med din tillvaro” svarar nästan alla i hela undersökningen att man är mycket nöjd eller ganska nöjd med sin tillvaro oavsett om man är ensamboende eller sammanboende.</a:t>
            </a:r>
          </a:p>
          <a:p>
            <a:endParaRPr lang="sv-SE" sz="1400" dirty="0"/>
          </a:p>
        </p:txBody>
      </p:sp>
    </p:spTree>
    <p:extLst>
      <p:ext uri="{BB962C8B-B14F-4D97-AF65-F5344CB8AC3E}">
        <p14:creationId xmlns:p14="http://schemas.microsoft.com/office/powerpoint/2010/main" val="2195855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C82F152-69C1-33D0-A7C8-29EA89AA3C55}"/>
              </a:ext>
            </a:extLst>
          </p:cNvPr>
          <p:cNvSpPr>
            <a:spLocks noGrp="1"/>
          </p:cNvSpPr>
          <p:nvPr>
            <p:ph type="title"/>
          </p:nvPr>
        </p:nvSpPr>
        <p:spPr>
          <a:xfrm>
            <a:off x="513567" y="383089"/>
            <a:ext cx="8367385" cy="694266"/>
          </a:xfrm>
        </p:spPr>
        <p:txBody>
          <a:bodyPr>
            <a:normAutofit fontScale="90000"/>
          </a:bodyPr>
          <a:lstStyle/>
          <a:p>
            <a:r>
              <a:rPr lang="sv-SE" sz="4000" dirty="0"/>
              <a:t>Önskemål om aktiviteter utifrån enkäten</a:t>
            </a:r>
          </a:p>
        </p:txBody>
      </p:sp>
      <p:sp>
        <p:nvSpPr>
          <p:cNvPr id="3" name="Platshållare för innehåll 2">
            <a:extLst>
              <a:ext uri="{FF2B5EF4-FFF2-40B4-BE49-F238E27FC236}">
                <a16:creationId xmlns:a16="http://schemas.microsoft.com/office/drawing/2014/main" id="{F5C452CB-E86B-C108-0B8E-0974EC798A63}"/>
              </a:ext>
            </a:extLst>
          </p:cNvPr>
          <p:cNvSpPr>
            <a:spLocks noGrp="1"/>
          </p:cNvSpPr>
          <p:nvPr>
            <p:ph sz="half" idx="1"/>
          </p:nvPr>
        </p:nvSpPr>
        <p:spPr>
          <a:xfrm>
            <a:off x="628650" y="1314450"/>
            <a:ext cx="3886200" cy="4315883"/>
          </a:xfrm>
        </p:spPr>
        <p:txBody>
          <a:bodyPr>
            <a:normAutofit fontScale="77500" lnSpcReduction="20000"/>
          </a:bodyPr>
          <a:lstStyle/>
          <a:p>
            <a:pPr marL="0" indent="0">
              <a:lnSpc>
                <a:spcPct val="115000"/>
              </a:lnSpc>
              <a:spcAft>
                <a:spcPts val="600"/>
              </a:spcAft>
              <a:buNone/>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På frågan, är du nöjd med det kultur och fritidsutbud som Götene kommun erbjuder har det kommit in 15 förslag på aktiviteter såsom:</a:t>
            </a:r>
          </a:p>
          <a:p>
            <a:pPr marL="342900" lvl="0" indent="-342900">
              <a:lnSpc>
                <a:spcPct val="115000"/>
              </a:lnSpc>
              <a:buFont typeface="Symbol" panose="05050102010706020507" pitchFamily="18" charset="2"/>
              <a:buChar char=""/>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Boule inomhus vintertid (3)</a:t>
            </a:r>
          </a:p>
          <a:p>
            <a:pPr marL="342900" lvl="0" indent="-342900">
              <a:lnSpc>
                <a:spcPct val="115000"/>
              </a:lnSpc>
              <a:buFont typeface="Symbol" panose="05050102010706020507" pitchFamily="18" charset="2"/>
              <a:buChar char=""/>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Mer aktiviteter i Källby och Hällekis (4)</a:t>
            </a:r>
          </a:p>
          <a:p>
            <a:pPr marL="342900" lvl="0" indent="-342900">
              <a:lnSpc>
                <a:spcPct val="115000"/>
              </a:lnSpc>
              <a:buFont typeface="Symbol" panose="05050102010706020507" pitchFamily="18" charset="2"/>
              <a:buChar char=""/>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Mer på Träffpunkten</a:t>
            </a:r>
          </a:p>
          <a:p>
            <a:pPr marL="342900" lvl="0" indent="-342900">
              <a:lnSpc>
                <a:spcPct val="115000"/>
              </a:lnSpc>
              <a:buFont typeface="Symbol" panose="05050102010706020507" pitchFamily="18" charset="2"/>
              <a:buChar char=""/>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Mattcurling</a:t>
            </a:r>
          </a:p>
          <a:p>
            <a:pPr marL="342900" lvl="0" indent="-342900">
              <a:lnSpc>
                <a:spcPct val="115000"/>
              </a:lnSpc>
              <a:buFont typeface="Symbol" panose="05050102010706020507" pitchFamily="18" charset="2"/>
              <a:buChar char=""/>
            </a:pP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Linedance</a:t>
            </a:r>
            <a:endParaRPr lang="sv-S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15000"/>
              </a:lnSpc>
              <a:buFont typeface="Symbol" panose="05050102010706020507" pitchFamily="18" charset="2"/>
              <a:buChar char=""/>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Föredrag och filmvisning dagtid</a:t>
            </a:r>
          </a:p>
          <a:p>
            <a:pPr marL="342900" lvl="0" indent="-342900">
              <a:lnSpc>
                <a:spcPct val="115000"/>
              </a:lnSpc>
              <a:buFont typeface="Symbol" panose="05050102010706020507" pitchFamily="18" charset="2"/>
              <a:buChar char=""/>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Forum för kulturälskare</a:t>
            </a:r>
          </a:p>
          <a:p>
            <a:pPr marL="342900" lvl="0" indent="-342900">
              <a:lnSpc>
                <a:spcPct val="115000"/>
              </a:lnSpc>
              <a:buFont typeface="Symbol" panose="05050102010706020507" pitchFamily="18" charset="2"/>
              <a:buChar char=""/>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Gymnastik för 85+</a:t>
            </a:r>
          </a:p>
          <a:p>
            <a:pPr marL="342900" lvl="0" indent="-342900">
              <a:lnSpc>
                <a:spcPct val="115000"/>
              </a:lnSpc>
              <a:buFont typeface="Symbol" panose="05050102010706020507" pitchFamily="18" charset="2"/>
              <a:buChar char=""/>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Lunch på Träffpunkten i Götene</a:t>
            </a:r>
          </a:p>
          <a:p>
            <a:pPr marL="342900" lvl="0" indent="-342900">
              <a:lnSpc>
                <a:spcPct val="115000"/>
              </a:lnSpc>
              <a:spcAft>
                <a:spcPts val="600"/>
              </a:spcAft>
              <a:buFont typeface="Symbol" panose="05050102010706020507" pitchFamily="18" charset="2"/>
              <a:buChar char=""/>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Ekonomiskt bidrag till bowlingklubben</a:t>
            </a:r>
          </a:p>
          <a:p>
            <a:endParaRPr lang="sv-SE" dirty="0"/>
          </a:p>
        </p:txBody>
      </p:sp>
      <p:sp>
        <p:nvSpPr>
          <p:cNvPr id="4" name="Platshållare för innehåll 3">
            <a:extLst>
              <a:ext uri="{FF2B5EF4-FFF2-40B4-BE49-F238E27FC236}">
                <a16:creationId xmlns:a16="http://schemas.microsoft.com/office/drawing/2014/main" id="{BED3E4B0-5E59-9D7D-18DC-CD8430BF2114}"/>
              </a:ext>
            </a:extLst>
          </p:cNvPr>
          <p:cNvSpPr>
            <a:spLocks noGrp="1"/>
          </p:cNvSpPr>
          <p:nvPr>
            <p:ph sz="half" idx="2"/>
          </p:nvPr>
        </p:nvSpPr>
        <p:spPr>
          <a:xfrm>
            <a:off x="4629152" y="1314450"/>
            <a:ext cx="3886200" cy="4491247"/>
          </a:xfrm>
        </p:spPr>
        <p:txBody>
          <a:bodyPr>
            <a:normAutofit fontScale="77500" lnSpcReduction="20000"/>
          </a:bodyPr>
          <a:lstStyle/>
          <a:p>
            <a:pPr marL="0" indent="0">
              <a:lnSpc>
                <a:spcPct val="115000"/>
              </a:lnSpc>
              <a:spcAft>
                <a:spcPts val="600"/>
              </a:spcAft>
              <a:buNone/>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På frågan om man känner till Fritid – senior har det kommit in 7 förslag på aktiviteter såsom:</a:t>
            </a:r>
          </a:p>
          <a:p>
            <a:pPr marL="342900" lvl="0" indent="-342900">
              <a:lnSpc>
                <a:spcPct val="115000"/>
              </a:lnSpc>
              <a:buFont typeface="Symbol" panose="05050102010706020507" pitchFamily="18" charset="2"/>
              <a:buChar char=""/>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Redskapsgymnastik</a:t>
            </a:r>
          </a:p>
          <a:p>
            <a:pPr marL="342900" lvl="0" indent="-342900">
              <a:lnSpc>
                <a:spcPct val="115000"/>
              </a:lnSpc>
              <a:buFont typeface="Symbol" panose="05050102010706020507" pitchFamily="18" charset="2"/>
              <a:buChar char=""/>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Bilbingo, kör bil dagtid</a:t>
            </a:r>
          </a:p>
          <a:p>
            <a:pPr marL="342900" lvl="0" indent="-342900">
              <a:lnSpc>
                <a:spcPct val="115000"/>
              </a:lnSpc>
              <a:buFont typeface="Symbol" panose="05050102010706020507" pitchFamily="18" charset="2"/>
              <a:buChar char=""/>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Konserter, teater</a:t>
            </a:r>
          </a:p>
          <a:p>
            <a:pPr marL="342900" lvl="0" indent="-342900">
              <a:lnSpc>
                <a:spcPct val="115000"/>
              </a:lnSpc>
              <a:buFont typeface="Symbol" panose="05050102010706020507" pitchFamily="18" charset="2"/>
              <a:buChar char=""/>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Gruppträning på gym</a:t>
            </a:r>
          </a:p>
          <a:p>
            <a:pPr marL="342900" lvl="0" indent="-342900">
              <a:lnSpc>
                <a:spcPct val="115000"/>
              </a:lnSpc>
              <a:buFont typeface="Symbol" panose="05050102010706020507" pitchFamily="18" charset="2"/>
              <a:buChar char=""/>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Bastu, simning </a:t>
            </a:r>
          </a:p>
          <a:p>
            <a:pPr marL="342900" lvl="0" indent="-342900">
              <a:lnSpc>
                <a:spcPct val="115000"/>
              </a:lnSpc>
              <a:buFont typeface="Symbol" panose="05050102010706020507" pitchFamily="18" charset="2"/>
              <a:buChar char=""/>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Badhuset</a:t>
            </a:r>
          </a:p>
          <a:p>
            <a:pPr marL="342900" lvl="0" indent="-342900">
              <a:lnSpc>
                <a:spcPct val="115000"/>
              </a:lnSpc>
              <a:spcAft>
                <a:spcPts val="600"/>
              </a:spcAft>
              <a:buFont typeface="Symbol" panose="05050102010706020507" pitchFamily="18" charset="2"/>
              <a:buChar char=""/>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Fler kolonilotter</a:t>
            </a:r>
          </a:p>
          <a:p>
            <a:endParaRPr lang="sv-SE" dirty="0"/>
          </a:p>
        </p:txBody>
      </p:sp>
    </p:spTree>
    <p:extLst>
      <p:ext uri="{BB962C8B-B14F-4D97-AF65-F5344CB8AC3E}">
        <p14:creationId xmlns:p14="http://schemas.microsoft.com/office/powerpoint/2010/main" val="904636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C82F152-69C1-33D0-A7C8-29EA89AA3C55}"/>
              </a:ext>
            </a:extLst>
          </p:cNvPr>
          <p:cNvSpPr>
            <a:spLocks noGrp="1"/>
          </p:cNvSpPr>
          <p:nvPr>
            <p:ph type="title"/>
          </p:nvPr>
        </p:nvSpPr>
        <p:spPr>
          <a:xfrm>
            <a:off x="628650" y="277285"/>
            <a:ext cx="7886700" cy="694266"/>
          </a:xfrm>
        </p:spPr>
        <p:txBody>
          <a:bodyPr>
            <a:normAutofit/>
          </a:bodyPr>
          <a:lstStyle/>
          <a:p>
            <a:r>
              <a:rPr lang="sv-SE" sz="3600" dirty="0"/>
              <a:t>Detta gör vi redan</a:t>
            </a:r>
          </a:p>
        </p:txBody>
      </p:sp>
      <p:sp>
        <p:nvSpPr>
          <p:cNvPr id="3" name="Platshållare för innehåll 2">
            <a:extLst>
              <a:ext uri="{FF2B5EF4-FFF2-40B4-BE49-F238E27FC236}">
                <a16:creationId xmlns:a16="http://schemas.microsoft.com/office/drawing/2014/main" id="{F5C452CB-E86B-C108-0B8E-0974EC798A63}"/>
              </a:ext>
            </a:extLst>
          </p:cNvPr>
          <p:cNvSpPr>
            <a:spLocks noGrp="1"/>
          </p:cNvSpPr>
          <p:nvPr>
            <p:ph sz="half" idx="1"/>
          </p:nvPr>
        </p:nvSpPr>
        <p:spPr>
          <a:xfrm>
            <a:off x="628649" y="1314450"/>
            <a:ext cx="8202200" cy="4315883"/>
          </a:xfrm>
        </p:spPr>
        <p:txBody>
          <a:bodyPr>
            <a:normAutofit/>
          </a:bodyPr>
          <a:lstStyle/>
          <a:p>
            <a:pPr marL="0" indent="0">
              <a:lnSpc>
                <a:spcPct val="115000"/>
              </a:lnSpc>
              <a:spcAft>
                <a:spcPts val="600"/>
              </a:spcAft>
              <a:buNone/>
            </a:pPr>
            <a:r>
              <a:rPr lang="sv-SE" sz="1700" dirty="0">
                <a:latin typeface="Times New Roman" panose="02020603050405020304" pitchFamily="18" charset="0"/>
                <a:ea typeface="Times New Roman" panose="02020603050405020304" pitchFamily="18" charset="0"/>
                <a:cs typeface="Times New Roman" panose="02020603050405020304" pitchFamily="18" charset="0"/>
              </a:rPr>
              <a:t>Några av de förslag som kom från SPF Seniorerna arbetar redan Götene kommun med såsom:</a:t>
            </a:r>
          </a:p>
          <a:p>
            <a:pPr marL="342900" lvl="0" indent="-342900">
              <a:lnSpc>
                <a:spcPct val="150000"/>
              </a:lnSpc>
              <a:buFont typeface="Symbol" panose="05050102010706020507" pitchFamily="18" charset="2"/>
              <a:buChar char=""/>
            </a:pPr>
            <a:r>
              <a:rPr lang="sv-SE" sz="1700" dirty="0">
                <a:latin typeface="Times New Roman" panose="02020603050405020304" pitchFamily="18" charset="0"/>
                <a:ea typeface="Times New Roman" panose="02020603050405020304" pitchFamily="18" charset="0"/>
                <a:cs typeface="Times New Roman" panose="02020603050405020304" pitchFamily="18" charset="0"/>
              </a:rPr>
              <a:t>Förebyggande hembesök till 80-åringar för att motverka ensamhet, förebygga fallolyckor och informera om kommunens vård och omsorg.</a:t>
            </a:r>
          </a:p>
          <a:p>
            <a:pPr marL="342900" lvl="0" indent="-342900">
              <a:lnSpc>
                <a:spcPct val="150000"/>
              </a:lnSpc>
              <a:buFont typeface="Symbol" panose="05050102010706020507" pitchFamily="18" charset="2"/>
              <a:buChar char=""/>
            </a:pPr>
            <a:r>
              <a:rPr lang="sv-SE" sz="1700" dirty="0">
                <a:latin typeface="Times New Roman" panose="02020603050405020304" pitchFamily="18" charset="0"/>
                <a:ea typeface="Times New Roman" panose="02020603050405020304" pitchFamily="18" charset="0"/>
                <a:cs typeface="Times New Roman" panose="02020603050405020304" pitchFamily="18" charset="0"/>
              </a:rPr>
              <a:t>Träffar ihop med Biblioteket för att lära sig använda digitala tjänster ”kaffe med surf”.</a:t>
            </a:r>
          </a:p>
          <a:p>
            <a:pPr marL="342900" lvl="0" indent="-342900">
              <a:lnSpc>
                <a:spcPct val="150000"/>
              </a:lnSpc>
              <a:buFont typeface="Symbol" panose="05050102010706020507" pitchFamily="18" charset="2"/>
              <a:buChar char=""/>
            </a:pPr>
            <a:r>
              <a:rPr lang="sv-SE" sz="1700" dirty="0">
                <a:latin typeface="Times New Roman" panose="02020603050405020304" pitchFamily="18" charset="0"/>
                <a:ea typeface="Times New Roman" panose="02020603050405020304" pitchFamily="18" charset="0"/>
                <a:cs typeface="Times New Roman" panose="02020603050405020304" pitchFamily="18" charset="0"/>
              </a:rPr>
              <a:t>Föreningsbidrag för äldre. Vi har förändrat förutsättningarna för äldre genom att införa ett aktivitetsbidrag. Socialnämndens bidrag är uppdelade i grundbidrag och aktivitetsbidrag. </a:t>
            </a:r>
          </a:p>
          <a:p>
            <a:pPr marL="228600">
              <a:lnSpc>
                <a:spcPct val="107000"/>
              </a:lnSpc>
            </a:pPr>
            <a:endParaRPr lang="sv-S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2627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28650" y="382059"/>
            <a:ext cx="7886700" cy="649787"/>
          </a:xfrm>
        </p:spPr>
        <p:txBody>
          <a:bodyPr>
            <a:normAutofit/>
          </a:bodyPr>
          <a:lstStyle/>
          <a:p>
            <a:r>
              <a:rPr lang="sv-SE" sz="3600" dirty="0"/>
              <a:t>Slutsats</a:t>
            </a:r>
          </a:p>
        </p:txBody>
      </p:sp>
      <p:sp>
        <p:nvSpPr>
          <p:cNvPr id="3" name="Platshållare för innehåll 2"/>
          <p:cNvSpPr>
            <a:spLocks noGrp="1"/>
          </p:cNvSpPr>
          <p:nvPr>
            <p:ph idx="1"/>
          </p:nvPr>
        </p:nvSpPr>
        <p:spPr>
          <a:xfrm>
            <a:off x="569927" y="1031845"/>
            <a:ext cx="7886700" cy="2500495"/>
          </a:xfrm>
        </p:spPr>
        <p:txBody>
          <a:bodyPr>
            <a:normAutofit/>
          </a:bodyPr>
          <a:lstStyle/>
          <a:p>
            <a:pPr marL="0" indent="0">
              <a:buNone/>
            </a:pPr>
            <a:endParaRPr lang="sv-SE" sz="1900" dirty="0">
              <a:latin typeface="Times New Roman" panose="02020603050405020304" pitchFamily="18" charset="0"/>
            </a:endParaRPr>
          </a:p>
          <a:p>
            <a:pPr marL="0" indent="0">
              <a:buNone/>
            </a:pPr>
            <a:r>
              <a:rPr lang="sv-SE" sz="1700" dirty="0">
                <a:latin typeface="Times New Roman" panose="02020603050405020304" pitchFamily="18" charset="0"/>
                <a:ea typeface="Times New Roman" panose="02020603050405020304" pitchFamily="18" charset="0"/>
                <a:cs typeface="Times New Roman" panose="02020603050405020304" pitchFamily="18" charset="0"/>
              </a:rPr>
              <a:t>Som avslutning kan man sammanfatta att det inte är något stort problem med ofrivillig ensamhet för den undersökta gruppen. </a:t>
            </a:r>
          </a:p>
          <a:p>
            <a:pPr marL="0" indent="0">
              <a:buNone/>
            </a:pPr>
            <a:endParaRPr lang="sv-SE" sz="17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r>
              <a:rPr lang="sv-SE" sz="1700" dirty="0">
                <a:latin typeface="Times New Roman" panose="02020603050405020304" pitchFamily="18" charset="0"/>
                <a:ea typeface="Times New Roman" panose="02020603050405020304" pitchFamily="18" charset="0"/>
                <a:cs typeface="Times New Roman" panose="02020603050405020304" pitchFamily="18" charset="0"/>
              </a:rPr>
              <a:t>Jämfört med ungefär 10–15 % av den äldre befolkningen i Sverige som upplever ofrivillig ensamhet ligger Götene kommun på 5,8 %. </a:t>
            </a:r>
          </a:p>
          <a:p>
            <a:pPr>
              <a:lnSpc>
                <a:spcPct val="100000"/>
              </a:lnSpc>
            </a:pPr>
            <a:endParaRPr lang="sv-SE"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7629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ötene Kommun 4x3">
  <a:themeElements>
    <a:clrScheme name="Götene 1">
      <a:dk1>
        <a:srgbClr val="000000"/>
      </a:dk1>
      <a:lt1>
        <a:srgbClr val="FFFFFF"/>
      </a:lt1>
      <a:dk2>
        <a:srgbClr val="006A5C"/>
      </a:dk2>
      <a:lt2>
        <a:srgbClr val="E3DED1"/>
      </a:lt2>
      <a:accent1>
        <a:srgbClr val="73BF1F"/>
      </a:accent1>
      <a:accent2>
        <a:srgbClr val="4FB3D3"/>
      </a:accent2>
      <a:accent3>
        <a:srgbClr val="005587"/>
      </a:accent3>
      <a:accent4>
        <a:srgbClr val="4E8542"/>
      </a:accent4>
      <a:accent5>
        <a:srgbClr val="D53F77"/>
      </a:accent5>
      <a:accent6>
        <a:srgbClr val="F2A900"/>
      </a:accent6>
      <a:hlink>
        <a:srgbClr val="4FB3D3"/>
      </a:hlink>
      <a:folHlink>
        <a:srgbClr val="A61900"/>
      </a:folHlink>
    </a:clrScheme>
    <a:fontScheme name="Office-t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85035F84-643E-479E-A1BF-1E56A8616C67}" vid="{D6ADE476-9F3D-42B1-A45F-3BC46E1CE2A7}"/>
    </a:ext>
  </a:extLst>
</a:theme>
</file>

<file path=ppt/theme/theme2.xml><?xml version="1.0" encoding="utf-8"?>
<a:theme xmlns:a="http://schemas.openxmlformats.org/drawingml/2006/main" name="Götene Kommun">
  <a:themeElements>
    <a:clrScheme name="Götene 1">
      <a:dk1>
        <a:srgbClr val="000000"/>
      </a:dk1>
      <a:lt1>
        <a:srgbClr val="FFFFFF"/>
      </a:lt1>
      <a:dk2>
        <a:srgbClr val="006A5C"/>
      </a:dk2>
      <a:lt2>
        <a:srgbClr val="E3DED1"/>
      </a:lt2>
      <a:accent1>
        <a:srgbClr val="73BF1F"/>
      </a:accent1>
      <a:accent2>
        <a:srgbClr val="4FB3D3"/>
      </a:accent2>
      <a:accent3>
        <a:srgbClr val="005587"/>
      </a:accent3>
      <a:accent4>
        <a:srgbClr val="4E8542"/>
      </a:accent4>
      <a:accent5>
        <a:srgbClr val="D53F77"/>
      </a:accent5>
      <a:accent6>
        <a:srgbClr val="F2A900"/>
      </a:accent6>
      <a:hlink>
        <a:srgbClr val="4FB3D3"/>
      </a:hlink>
      <a:folHlink>
        <a:srgbClr val="A61900"/>
      </a:folHlink>
    </a:clrScheme>
    <a:fontScheme name="Office-t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85035F84-643E-479E-A1BF-1E56A8616C67}" vid="{968A08BE-39BE-4C74-ABAA-9783D6ED5850}"/>
    </a:ext>
  </a:extLst>
</a:theme>
</file>

<file path=ppt/theme/theme3.xml><?xml version="1.0" encoding="utf-8"?>
<a:theme xmlns:a="http://schemas.openxmlformats.org/drawingml/2006/main" name="Götene Kommun - Kapitelsida bild">
  <a:themeElements>
    <a:clrScheme name="Götene 1">
      <a:dk1>
        <a:srgbClr val="000000"/>
      </a:dk1>
      <a:lt1>
        <a:srgbClr val="FFFFFF"/>
      </a:lt1>
      <a:dk2>
        <a:srgbClr val="006A5C"/>
      </a:dk2>
      <a:lt2>
        <a:srgbClr val="E3DED1"/>
      </a:lt2>
      <a:accent1>
        <a:srgbClr val="73BF1F"/>
      </a:accent1>
      <a:accent2>
        <a:srgbClr val="4FB3D3"/>
      </a:accent2>
      <a:accent3>
        <a:srgbClr val="005587"/>
      </a:accent3>
      <a:accent4>
        <a:srgbClr val="4E8542"/>
      </a:accent4>
      <a:accent5>
        <a:srgbClr val="D53F77"/>
      </a:accent5>
      <a:accent6>
        <a:srgbClr val="F2A900"/>
      </a:accent6>
      <a:hlink>
        <a:srgbClr val="4FB3D3"/>
      </a:hlink>
      <a:folHlink>
        <a:srgbClr val="A61900"/>
      </a:folHlink>
    </a:clrScheme>
    <a:fontScheme name="Office-t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85035F84-643E-479E-A1BF-1E56A8616C67}" vid="{D5E27E40-F3B2-45C3-9536-CCF40B885824}"/>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Presentation standardbredd 4x3</Template>
  <TotalTime>369</TotalTime>
  <Words>765</Words>
  <Application>Microsoft Office PowerPoint</Application>
  <PresentationFormat>Bildspel på skärmen (4:3)</PresentationFormat>
  <Paragraphs>95</Paragraphs>
  <Slides>11</Slides>
  <Notes>4</Notes>
  <HiddenSlides>0</HiddenSlides>
  <MMClips>0</MMClips>
  <ScaleCrop>false</ScaleCrop>
  <HeadingPairs>
    <vt:vector size="6" baseType="variant">
      <vt:variant>
        <vt:lpstr>Använt teckensnitt</vt:lpstr>
      </vt:variant>
      <vt:variant>
        <vt:i4>6</vt:i4>
      </vt:variant>
      <vt:variant>
        <vt:lpstr>Tema</vt:lpstr>
      </vt:variant>
      <vt:variant>
        <vt:i4>3</vt:i4>
      </vt:variant>
      <vt:variant>
        <vt:lpstr>Bildrubriker</vt:lpstr>
      </vt:variant>
      <vt:variant>
        <vt:i4>11</vt:i4>
      </vt:variant>
    </vt:vector>
  </HeadingPairs>
  <TitlesOfParts>
    <vt:vector size="20" baseType="lpstr">
      <vt:lpstr>Aptos</vt:lpstr>
      <vt:lpstr>Arial</vt:lpstr>
      <vt:lpstr>Calibri</vt:lpstr>
      <vt:lpstr>Symbol</vt:lpstr>
      <vt:lpstr>Times New Roman</vt:lpstr>
      <vt:lpstr>Trebuchet MS</vt:lpstr>
      <vt:lpstr>Götene Kommun 4x3</vt:lpstr>
      <vt:lpstr>Götene Kommun</vt:lpstr>
      <vt:lpstr>Götene Kommun - Kapitelsida bild</vt:lpstr>
      <vt:lpstr>Hälsosamtal  för att minska upplevelsen av ensamhet</vt:lpstr>
      <vt:lpstr>Bakgrund, uppdrag och syfte</vt:lpstr>
      <vt:lpstr>Mål och metod</vt:lpstr>
      <vt:lpstr> </vt:lpstr>
      <vt:lpstr>Resultatet av hälsosamtal</vt:lpstr>
      <vt:lpstr> </vt:lpstr>
      <vt:lpstr>Önskemål om aktiviteter utifrån enkäten</vt:lpstr>
      <vt:lpstr>Detta gör vi redan</vt:lpstr>
      <vt:lpstr>Slutsats</vt:lpstr>
      <vt:lpstr>PowerPoint-presentation</vt:lpstr>
      <vt:lpstr>PowerPoint-presentation</vt:lpstr>
    </vt:vector>
  </TitlesOfParts>
  <Company>Goliska IT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Hälsosamtal  för att minska upplevelsen av ensamhet</dc:title>
  <dc:creator>Samka Masic Olsson</dc:creator>
  <cp:lastModifiedBy>Samka Masic Olsson</cp:lastModifiedBy>
  <cp:revision>8</cp:revision>
  <dcterms:created xsi:type="dcterms:W3CDTF">2024-05-20T06:33:39Z</dcterms:created>
  <dcterms:modified xsi:type="dcterms:W3CDTF">2024-05-20T14:15:20Z</dcterms:modified>
</cp:coreProperties>
</file>